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notesMasterIdLst>
    <p:notesMasterId r:id="rId17"/>
  </p:notesMasterIdLst>
  <p:handoutMasterIdLst>
    <p:handoutMasterId r:id="rId18"/>
  </p:handoutMasterIdLst>
  <p:sldIdLst>
    <p:sldId id="256" r:id="rId2"/>
    <p:sldId id="257" r:id="rId3"/>
    <p:sldId id="283" r:id="rId4"/>
    <p:sldId id="258" r:id="rId5"/>
    <p:sldId id="272" r:id="rId6"/>
    <p:sldId id="286" r:id="rId7"/>
    <p:sldId id="287" r:id="rId8"/>
    <p:sldId id="288" r:id="rId9"/>
    <p:sldId id="290" r:id="rId10"/>
    <p:sldId id="345" r:id="rId11"/>
    <p:sldId id="293" r:id="rId12"/>
    <p:sldId id="295" r:id="rId13"/>
    <p:sldId id="343" r:id="rId14"/>
    <p:sldId id="340" r:id="rId15"/>
    <p:sldId id="344" r:id="rId16"/>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DC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F2A2CC-52CF-4EAB-9930-7D6942F03E4B}" v="4380" dt="2025-08-02T15:38:26.3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D120C0E-25C0-901D-0FFB-87CF82A7B364}"/>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47BD510F-32FC-18DF-AA47-6D930D059734}"/>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9/7/2025 am</a:t>
            </a:r>
          </a:p>
        </p:txBody>
      </p:sp>
      <p:sp>
        <p:nvSpPr>
          <p:cNvPr id="4" name="Footer Placeholder 3">
            <a:extLst>
              <a:ext uri="{FF2B5EF4-FFF2-40B4-BE49-F238E27FC236}">
                <a16:creationId xmlns:a16="http://schemas.microsoft.com/office/drawing/2014/main" id="{1E5388BA-9AC4-D2BB-E8DC-CA7D216BF2FE}"/>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4F901550-9490-50E3-ADFC-C1DE90BA490E}"/>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371C5A51-2EEE-480F-AF58-0F96C9051DF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058518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9/7/2025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C0FCC197-5000-42D8-872F-7430C34D212C}" type="slidenum">
              <a:rPr lang="en-US" smtClean="0"/>
              <a:t>‹#›</a:t>
            </a:fld>
            <a:endParaRPr lang="en-US"/>
          </a:p>
        </p:txBody>
      </p:sp>
    </p:spTree>
    <p:extLst>
      <p:ext uri="{BB962C8B-B14F-4D97-AF65-F5344CB8AC3E}">
        <p14:creationId xmlns:p14="http://schemas.microsoft.com/office/powerpoint/2010/main" val="330016920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From: Tom Thornhill, Rose Avenue Church of Christ, presented August 3, 2025</a:t>
            </a:r>
          </a:p>
          <a:p>
            <a:endParaRPr lang="en-US" b="0" dirty="0"/>
          </a:p>
          <a:p>
            <a:r>
              <a:rPr lang="en-US" b="1" dirty="0"/>
              <a:t>II Samuel 22:20</a:t>
            </a:r>
            <a:r>
              <a:rPr lang="en-US" b="0" dirty="0"/>
              <a:t> – “He brought me out into a broad place; he rescued me, because </a:t>
            </a:r>
            <a:r>
              <a:rPr lang="en-US" b="1" dirty="0"/>
              <a:t>he delighted in me</a:t>
            </a:r>
            <a:r>
              <a:rPr lang="en-US" b="0" dirty="0"/>
              <a:t>.”</a:t>
            </a:r>
          </a:p>
        </p:txBody>
      </p:sp>
      <p:sp>
        <p:nvSpPr>
          <p:cNvPr id="4" name="Slide Number Placeholder 3"/>
          <p:cNvSpPr>
            <a:spLocks noGrp="1"/>
          </p:cNvSpPr>
          <p:nvPr>
            <p:ph type="sldNum" sz="quarter" idx="5"/>
          </p:nvPr>
        </p:nvSpPr>
        <p:spPr/>
        <p:txBody>
          <a:bodyPr/>
          <a:lstStyle/>
          <a:p>
            <a:fld id="{C0FCC197-5000-42D8-872F-7430C34D212C}" type="slidenum">
              <a:rPr lang="en-US" smtClean="0"/>
              <a:t>1</a:t>
            </a:fld>
            <a:endParaRPr lang="en-US"/>
          </a:p>
        </p:txBody>
      </p:sp>
      <p:sp>
        <p:nvSpPr>
          <p:cNvPr id="5" name="Date Placeholder 4">
            <a:extLst>
              <a:ext uri="{FF2B5EF4-FFF2-40B4-BE49-F238E27FC236}">
                <a16:creationId xmlns:a16="http://schemas.microsoft.com/office/drawing/2014/main" id="{9AE7399C-96B6-86A9-2294-A76B5E6C66DA}"/>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24B83CBA-E093-0219-CCF6-E59E072FF04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20785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2E96B-A3F2-B38A-D297-0356C3C3FE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D01149-5F85-7DDF-C0AC-C229C7D344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4C2B32-17AD-0467-4793-18202DEBF174}"/>
              </a:ext>
            </a:extLst>
          </p:cNvPr>
          <p:cNvSpPr>
            <a:spLocks noGrp="1"/>
          </p:cNvSpPr>
          <p:nvPr>
            <p:ph type="body" idx="1"/>
          </p:nvPr>
        </p:nvSpPr>
        <p:spPr/>
        <p:txBody>
          <a:bodyPr/>
          <a:lstStyle/>
          <a:p>
            <a:r>
              <a:rPr lang="en-US" b="1" dirty="0"/>
              <a:t>Hebrews 12:14</a:t>
            </a:r>
            <a:r>
              <a:rPr lang="en-US" dirty="0"/>
              <a:t> – “</a:t>
            </a:r>
            <a:r>
              <a:rPr lang="en-US" b="1" dirty="0"/>
              <a:t>Strive for peace with everyone</a:t>
            </a:r>
            <a:r>
              <a:rPr lang="en-US" dirty="0"/>
              <a:t>, and for the holiness without which no one will see the Lord.”</a:t>
            </a:r>
          </a:p>
          <a:p>
            <a:endParaRPr lang="en-US" dirty="0"/>
          </a:p>
          <a:p>
            <a:r>
              <a:rPr lang="en-US" dirty="0"/>
              <a:t>	</a:t>
            </a:r>
            <a:r>
              <a:rPr lang="en-US" b="1" dirty="0"/>
              <a:t>Think before you speak</a:t>
            </a:r>
          </a:p>
          <a:p>
            <a:r>
              <a:rPr lang="en-US" b="1" dirty="0"/>
              <a:t>James 1:19-20</a:t>
            </a:r>
            <a:r>
              <a:rPr lang="en-US" dirty="0"/>
              <a:t> – “19 Know this, my beloved brothers: let every person be </a:t>
            </a:r>
            <a:r>
              <a:rPr lang="en-US" b="1" dirty="0"/>
              <a:t>quick to hear, slow to speak, slow to anger</a:t>
            </a:r>
            <a:r>
              <a:rPr lang="en-US" dirty="0"/>
              <a:t>; 20 for the anger of man does not produce the righteousness that God requires.”</a:t>
            </a:r>
          </a:p>
          <a:p>
            <a:endParaRPr lang="en-US" dirty="0"/>
          </a:p>
          <a:p>
            <a:r>
              <a:rPr lang="en-US" dirty="0"/>
              <a:t>	</a:t>
            </a:r>
            <a:r>
              <a:rPr lang="en-US" b="1" dirty="0"/>
              <a:t>Do good for everyone that you can</a:t>
            </a:r>
          </a:p>
          <a:p>
            <a:r>
              <a:rPr lang="en-US" b="1" dirty="0"/>
              <a:t>Romans 12:17-21</a:t>
            </a:r>
            <a:r>
              <a:rPr lang="en-US" dirty="0"/>
              <a:t> – “17 Repay no one evil for evil, but give thought to do what is honorable in the sight of all. 18 If possible, so far as it depends on you, </a:t>
            </a:r>
            <a:r>
              <a:rPr lang="en-US" b="1" dirty="0"/>
              <a:t>live peaceably with all</a:t>
            </a:r>
            <a:r>
              <a:rPr lang="en-US" dirty="0"/>
              <a:t>. 19 Beloved, never avenge yourselves, but leave it to the wrath of God, for it is written, ‘Vengeance is mine, I will repay, says the Lord.’ 20 To the contrary, ‘if your enemy is hungry, feed him; if he is thirsty, give him something to drink; for by so doing you will heap burning coals on his head.’ 21 Do not be overcome by evil, but overcome evil with good.”</a:t>
            </a:r>
          </a:p>
          <a:p>
            <a:r>
              <a:rPr lang="en-US" dirty="0"/>
              <a:t>	</a:t>
            </a:r>
            <a:r>
              <a:rPr lang="en-US" b="1" dirty="0"/>
              <a:t>Love and pray for your enemies</a:t>
            </a:r>
            <a:endParaRPr lang="en-US" b="0" dirty="0"/>
          </a:p>
          <a:p>
            <a:r>
              <a:rPr lang="en-US" b="1" dirty="0"/>
              <a:t>Matthew 5:44</a:t>
            </a:r>
            <a:r>
              <a:rPr lang="en-US" dirty="0"/>
              <a:t> – “But I say to you, </a:t>
            </a:r>
            <a:r>
              <a:rPr lang="en-US" b="1" dirty="0"/>
              <a:t>Love your enemies</a:t>
            </a:r>
            <a:r>
              <a:rPr lang="en-US" dirty="0"/>
              <a:t> and pray for those who persecute you”</a:t>
            </a:r>
          </a:p>
          <a:p>
            <a:endParaRPr lang="en-US" dirty="0"/>
          </a:p>
          <a:p>
            <a:r>
              <a:rPr lang="en-US" dirty="0"/>
              <a:t>	</a:t>
            </a:r>
            <a:r>
              <a:rPr lang="en-US" b="1" dirty="0">
                <a:cs typeface="Arial" panose="020B0604020202020204" pitchFamily="34" charset="0"/>
              </a:rPr>
              <a:t>His peace is different than what the world perceives</a:t>
            </a:r>
            <a:endParaRPr lang="en-US" b="1" dirty="0"/>
          </a:p>
          <a:p>
            <a:r>
              <a:rPr lang="en-US" b="1" dirty="0"/>
              <a:t>John 14:27</a:t>
            </a:r>
            <a:r>
              <a:rPr lang="en-US" dirty="0"/>
              <a:t> – “Peace I leave with you; my peace I give to you. </a:t>
            </a:r>
            <a:r>
              <a:rPr lang="en-US" b="1" dirty="0"/>
              <a:t>Not as the world gives</a:t>
            </a:r>
            <a:r>
              <a:rPr lang="en-US" dirty="0"/>
              <a:t> do I give to you. Let not your hearts be troubled, neither let them be afraid.”</a:t>
            </a:r>
          </a:p>
          <a:p>
            <a:endParaRPr lang="en-US" dirty="0"/>
          </a:p>
          <a:p>
            <a:r>
              <a:rPr lang="en-US" b="1" dirty="0"/>
              <a:t>Isaiah 26:3</a:t>
            </a:r>
            <a:r>
              <a:rPr lang="en-US" dirty="0"/>
              <a:t> – “You keep him </a:t>
            </a:r>
            <a:r>
              <a:rPr lang="en-US" b="1" dirty="0"/>
              <a:t>in perfect peace</a:t>
            </a:r>
            <a:r>
              <a:rPr lang="en-US" dirty="0"/>
              <a:t> whose mind is stayed on you, because he trusts in you.”</a:t>
            </a:r>
          </a:p>
          <a:p>
            <a:endParaRPr lang="en-US" dirty="0"/>
          </a:p>
          <a:p>
            <a:r>
              <a:rPr lang="en-US" dirty="0"/>
              <a:t>II Thessalonians 3:16 – “Now may </a:t>
            </a:r>
            <a:r>
              <a:rPr lang="en-US" b="1" dirty="0"/>
              <a:t>the Lord of peace</a:t>
            </a:r>
            <a:r>
              <a:rPr lang="en-US" dirty="0"/>
              <a:t> himself give you peace at all times in every way. The Lord be with you all.”</a:t>
            </a:r>
          </a:p>
        </p:txBody>
      </p:sp>
      <p:sp>
        <p:nvSpPr>
          <p:cNvPr id="4" name="Slide Number Placeholder 3">
            <a:extLst>
              <a:ext uri="{FF2B5EF4-FFF2-40B4-BE49-F238E27FC236}">
                <a16:creationId xmlns:a16="http://schemas.microsoft.com/office/drawing/2014/main" id="{9FF1E855-BE69-BD1E-387F-B876CFB86F14}"/>
              </a:ext>
            </a:extLst>
          </p:cNvPr>
          <p:cNvSpPr>
            <a:spLocks noGrp="1"/>
          </p:cNvSpPr>
          <p:nvPr>
            <p:ph type="sldNum" sz="quarter" idx="5"/>
          </p:nvPr>
        </p:nvSpPr>
        <p:spPr/>
        <p:txBody>
          <a:bodyPr/>
          <a:lstStyle/>
          <a:p>
            <a:pPr defTabSz="495256">
              <a:defRPr/>
            </a:pPr>
            <a:fld id="{C0FCC197-5000-42D8-872F-7430C34D212C}" type="slidenum">
              <a:rPr lang="en-US">
                <a:solidFill>
                  <a:prstClr val="black"/>
                </a:solidFill>
                <a:latin typeface="Aptos" panose="02110004020202020204"/>
              </a:rPr>
              <a:pPr defTabSz="495256">
                <a:defRPr/>
              </a:pPr>
              <a:t>10</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BB96CC1C-EE94-C27A-21E2-A196D79C93FF}"/>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4C66B0D6-E34A-4185-5418-F5E2C9A4CB4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83889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3:12</a:t>
            </a:r>
            <a:r>
              <a:rPr lang="en-US" dirty="0"/>
              <a:t> – “12 For the eyes of the Lord are on the righteous, and </a:t>
            </a:r>
            <a:r>
              <a:rPr lang="en-US" b="1" dirty="0"/>
              <a:t>his ears are open</a:t>
            </a:r>
            <a:r>
              <a:rPr lang="en-US" dirty="0"/>
              <a:t> to their prayer. But the face of the Lord is against those who do evil.“</a:t>
            </a:r>
          </a:p>
          <a:p>
            <a:endParaRPr lang="en-US" dirty="0"/>
          </a:p>
          <a:p>
            <a:r>
              <a:rPr lang="en-US" b="1" dirty="0"/>
              <a:t>James 5:13-18</a:t>
            </a:r>
            <a:r>
              <a:rPr lang="en-US" dirty="0"/>
              <a:t> – “13 Is anyone among you suffering? Let him pray. Is anyone cheerful? Let him sing praise. 14 Is anyone among you sick? Let him call for the elders of the church, and let them pray over him, anointing him with oil in the name of the Lord. 15 And the prayer of faith will save the one who is sick, and the Lord will raise him up. And if he has committed sins, he will be forgiven. 16 Therefore, confess your sins to one another and pray for one another, that you may be healed. </a:t>
            </a:r>
            <a:r>
              <a:rPr lang="en-US" b="1" dirty="0"/>
              <a:t>The prayer of a righteous person has great power</a:t>
            </a:r>
            <a:r>
              <a:rPr lang="en-US" dirty="0"/>
              <a:t> as it is working. 17 Elijah was a man with a nature like ours, and he prayed fervently that it might not rain, and for three years and six months it did not rain on the earth. 18 Then he prayed again, and heaven gave rain, and the earth bore its fruit.”</a:t>
            </a:r>
          </a:p>
          <a:p>
            <a:endParaRPr lang="en-US" dirty="0"/>
          </a:p>
          <a:p>
            <a:r>
              <a:rPr lang="en-US" b="1" dirty="0"/>
              <a:t>Psalms 145:18-19</a:t>
            </a:r>
            <a:r>
              <a:rPr lang="en-US" dirty="0"/>
              <a:t> – “18 The Lord is near to all who call on him, to all who call on him in truth. 19 He fulfills the desire of those who fear him; he also </a:t>
            </a:r>
            <a:r>
              <a:rPr lang="en-US" b="1" dirty="0"/>
              <a:t>hears their cry and saves them</a:t>
            </a:r>
            <a:r>
              <a:rPr lang="en-US" dirty="0"/>
              <a:t>.”</a:t>
            </a:r>
          </a:p>
          <a:p>
            <a:endParaRPr lang="en-US" dirty="0"/>
          </a:p>
          <a:p>
            <a:r>
              <a:rPr lang="en-US" b="1" dirty="0"/>
              <a:t>I John 5:13-15</a:t>
            </a:r>
            <a:r>
              <a:rPr lang="en-US" dirty="0"/>
              <a:t> – “13 I write these things to you who believe in the name of the Son of God that you may know that you have eternal life. 14 And this is the confidence that we have toward him, that </a:t>
            </a:r>
            <a:r>
              <a:rPr lang="en-US" b="1" dirty="0"/>
              <a:t>if we ask anything according to his will he hears us</a:t>
            </a:r>
            <a:r>
              <a:rPr lang="en-US" dirty="0"/>
              <a:t>. 15 And if we know that he hears us in whatever we ask, we know that we have the requests that we have asked of him.”</a:t>
            </a:r>
          </a:p>
        </p:txBody>
      </p:sp>
      <p:sp>
        <p:nvSpPr>
          <p:cNvPr id="4" name="Slide Number Placeholder 3"/>
          <p:cNvSpPr>
            <a:spLocks noGrp="1"/>
          </p:cNvSpPr>
          <p:nvPr>
            <p:ph type="sldNum" sz="quarter" idx="5"/>
          </p:nvPr>
        </p:nvSpPr>
        <p:spPr/>
        <p:txBody>
          <a:bodyPr/>
          <a:lstStyle/>
          <a:p>
            <a:fld id="{C0FCC197-5000-42D8-872F-7430C34D212C}" type="slidenum">
              <a:rPr lang="en-US" smtClean="0"/>
              <a:t>11</a:t>
            </a:fld>
            <a:endParaRPr lang="en-US"/>
          </a:p>
        </p:txBody>
      </p:sp>
      <p:sp>
        <p:nvSpPr>
          <p:cNvPr id="5" name="Date Placeholder 4">
            <a:extLst>
              <a:ext uri="{FF2B5EF4-FFF2-40B4-BE49-F238E27FC236}">
                <a16:creationId xmlns:a16="http://schemas.microsoft.com/office/drawing/2014/main" id="{7E766D34-239D-21AE-E69A-797191B8F8F5}"/>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F53DAB2D-457F-1FBD-6DAF-C810C6146CC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18543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a:t>
            </a:r>
            <a:r>
              <a:rPr lang="en-US" dirty="0"/>
              <a:t>: The one whose goal is the delight of God, is living so that he is useful to Him. </a:t>
            </a:r>
          </a:p>
          <a:p>
            <a:r>
              <a:rPr lang="en-US" dirty="0"/>
              <a:t>While God can use anyone He chooses, any way He chooses, He is depending upon us to do our part in reaching the lost.</a:t>
            </a:r>
          </a:p>
          <a:p>
            <a:endParaRPr lang="en-US" dirty="0"/>
          </a:p>
          <a:p>
            <a:r>
              <a:rPr lang="en-US" b="1" dirty="0"/>
              <a:t>I Thessalonians 2:3-4</a:t>
            </a:r>
            <a:r>
              <a:rPr lang="en-US" dirty="0"/>
              <a:t> – “3 For our appeal does not spring from error or impurity or any attempt to deceive, 4 but just as we have been approved by God </a:t>
            </a:r>
            <a:r>
              <a:rPr lang="en-US" b="1" dirty="0"/>
              <a:t>to be entrusted with the gospel</a:t>
            </a:r>
            <a:r>
              <a:rPr lang="en-US" dirty="0"/>
              <a:t>, so we speak, not to please man, but to please God who tests our hearts.”</a:t>
            </a:r>
          </a:p>
          <a:p>
            <a:endParaRPr lang="en-US" dirty="0"/>
          </a:p>
          <a:p>
            <a:r>
              <a:rPr lang="en-US" b="1" dirty="0"/>
              <a:t>Colossians 4:2-4</a:t>
            </a:r>
            <a:r>
              <a:rPr lang="en-US" dirty="0"/>
              <a:t> – “2 Continue steadfastly in prayer, being watchful in it with thanksgiving. 3 At the same time, pray also for us, that God may open to us a door for the word, to </a:t>
            </a:r>
            <a:r>
              <a:rPr lang="en-US" b="1" dirty="0"/>
              <a:t>declare the mystery of Christ</a:t>
            </a:r>
            <a:r>
              <a:rPr lang="en-US" dirty="0"/>
              <a:t>, on account of which I am in prison – 4 that I may make it clear, which is how I ought to speak.”</a:t>
            </a:r>
          </a:p>
          <a:p>
            <a:endParaRPr lang="en-US" dirty="0"/>
          </a:p>
          <a:p>
            <a:r>
              <a:rPr lang="en-US" b="1" dirty="0"/>
              <a:t>Acts 14:27</a:t>
            </a:r>
            <a:r>
              <a:rPr lang="en-US" dirty="0"/>
              <a:t> – “And when they arrived [back in Antioch of Syria] and gathered the church together, they declared all that God had done with them, and how </a:t>
            </a:r>
            <a:r>
              <a:rPr lang="en-US" b="1" dirty="0"/>
              <a:t>he had opened a door</a:t>
            </a:r>
            <a:r>
              <a:rPr lang="en-US" dirty="0"/>
              <a:t> of faith to the Gentiles.”</a:t>
            </a:r>
          </a:p>
          <a:p>
            <a:endParaRPr lang="en-US" dirty="0"/>
          </a:p>
          <a:p>
            <a:r>
              <a:rPr lang="en-US" b="1" dirty="0"/>
              <a:t>I Corinthians 10:31</a:t>
            </a:r>
            <a:r>
              <a:rPr lang="en-US" dirty="0"/>
              <a:t> – “So, whether you eat or drink, or whatever you do, do all to the glory of God. 32 Give no offense to Jews or to Greeks or to the church of God, 33 just as I try to please everyone in everything I do, not seeking my own advantage, but that of many, that they may be saved. [11:1] </a:t>
            </a:r>
            <a:r>
              <a:rPr lang="en-US" b="1" dirty="0"/>
              <a:t>Be imitators of me, as I am of Christ</a:t>
            </a:r>
            <a:r>
              <a:rPr lang="en-US" dirty="0"/>
              <a:t>.”</a:t>
            </a:r>
          </a:p>
          <a:p>
            <a:endParaRPr lang="en-US" b="1" dirty="0"/>
          </a:p>
          <a:p>
            <a:r>
              <a:rPr lang="en-US" b="1" dirty="0"/>
              <a:t>Revelation 3:8</a:t>
            </a:r>
            <a:r>
              <a:rPr lang="en-US" dirty="0"/>
              <a:t> – “'I know your works. Behold, </a:t>
            </a:r>
            <a:r>
              <a:rPr lang="en-US" b="1" dirty="0"/>
              <a:t>I have set before you an open door</a:t>
            </a:r>
            <a:r>
              <a:rPr lang="en-US" dirty="0"/>
              <a:t>, which no one is able to shut. I know that you have but little power, and yet you have kept my word and have not denied my name.”</a:t>
            </a:r>
          </a:p>
          <a:p>
            <a:endParaRPr lang="en-US" dirty="0"/>
          </a:p>
          <a:p>
            <a:r>
              <a:rPr lang="en-US" b="1" dirty="0">
                <a:latin typeface="Arial" panose="020B0604020202020204" pitchFamily="34" charset="0"/>
                <a:cs typeface="Arial" panose="020B0604020202020204" pitchFamily="34" charset="0"/>
              </a:rPr>
              <a:t>NOTE</a:t>
            </a:r>
            <a:r>
              <a:rPr lang="en-US" dirty="0">
                <a:latin typeface="Arial" panose="020B0604020202020204" pitchFamily="34" charset="0"/>
                <a:cs typeface="Arial" panose="020B0604020202020204" pitchFamily="34" charset="0"/>
              </a:rPr>
              <a:t>: But, He cannot use the one living in rebellion or unrepentant sin.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 How will the unholy person promote holiness?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 How will the ungodly person promote godliness?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 How will the unfaithful person promote faithfulness?</a:t>
            </a:r>
          </a:p>
          <a:p>
            <a:endParaRPr lang="en-US" dirty="0">
              <a:latin typeface="Arial" panose="020B0604020202020204" pitchFamily="34" charset="0"/>
              <a:cs typeface="Arial" panose="020B0604020202020204" pitchFamily="34" charset="0"/>
            </a:endParaRPr>
          </a:p>
          <a:p>
            <a:r>
              <a:rPr lang="en-US" b="1" dirty="0"/>
              <a:t>Summary</a:t>
            </a:r>
            <a:r>
              <a:rPr lang="en-US" dirty="0"/>
              <a:t>:</a:t>
            </a:r>
          </a:p>
          <a:p>
            <a:r>
              <a:rPr lang="en-US" dirty="0"/>
              <a:t>When God delights in us:</a:t>
            </a:r>
          </a:p>
          <a:p>
            <a:r>
              <a:rPr lang="en-US" dirty="0"/>
              <a:t>	He draws near to us</a:t>
            </a:r>
          </a:p>
          <a:p>
            <a:r>
              <a:rPr lang="en-US" dirty="0"/>
              <a:t>	He strengthens us</a:t>
            </a:r>
          </a:p>
          <a:p>
            <a:r>
              <a:rPr lang="en-US" dirty="0"/>
              <a:t>	He protects us</a:t>
            </a:r>
          </a:p>
          <a:p>
            <a:r>
              <a:rPr lang="en-US" dirty="0"/>
              <a:t>	He gives us peace</a:t>
            </a:r>
          </a:p>
          <a:p>
            <a:r>
              <a:rPr lang="en-US" dirty="0"/>
              <a:t>	He hears our prayers</a:t>
            </a:r>
          </a:p>
          <a:p>
            <a:r>
              <a:rPr lang="en-US" dirty="0"/>
              <a:t>	He can use us</a:t>
            </a:r>
          </a:p>
          <a:p>
            <a:endParaRPr lang="en-US" dirty="0"/>
          </a:p>
          <a:p>
            <a:r>
              <a:rPr lang="en-US" b="1" dirty="0">
                <a:latin typeface="Arial" panose="020B0604020202020204" pitchFamily="34" charset="0"/>
                <a:cs typeface="Arial" panose="020B0604020202020204" pitchFamily="34" charset="0"/>
              </a:rPr>
              <a:t>NOTE</a:t>
            </a:r>
            <a:r>
              <a:rPr lang="en-US" dirty="0">
                <a:latin typeface="Arial" panose="020B0604020202020204" pitchFamily="34" charset="0"/>
                <a:cs typeface="Arial" panose="020B0604020202020204" pitchFamily="34" charset="0"/>
              </a:rPr>
              <a:t>: </a:t>
            </a:r>
            <a:r>
              <a:rPr lang="en-US" dirty="0"/>
              <a:t>When God delights in us it gives our lives quality, meaning, and direction. And it prepares us to spend eternity with Him.</a:t>
            </a:r>
          </a:p>
          <a:p>
            <a:r>
              <a:rPr lang="en-US" b="1" dirty="0"/>
              <a:t>Is God delighted in you</a:t>
            </a:r>
            <a:r>
              <a:rPr lang="en-US" dirty="0"/>
              <a:t>?</a:t>
            </a:r>
          </a:p>
          <a:p>
            <a:endParaRPr lang="en-US" dirty="0"/>
          </a:p>
        </p:txBody>
      </p:sp>
      <p:sp>
        <p:nvSpPr>
          <p:cNvPr id="4" name="Slide Number Placeholder 3"/>
          <p:cNvSpPr>
            <a:spLocks noGrp="1"/>
          </p:cNvSpPr>
          <p:nvPr>
            <p:ph type="sldNum" sz="quarter" idx="5"/>
          </p:nvPr>
        </p:nvSpPr>
        <p:spPr/>
        <p:txBody>
          <a:bodyPr/>
          <a:lstStyle/>
          <a:p>
            <a:fld id="{C0FCC197-5000-42D8-872F-7430C34D212C}" type="slidenum">
              <a:rPr lang="en-US" smtClean="0"/>
              <a:t>12</a:t>
            </a:fld>
            <a:endParaRPr lang="en-US"/>
          </a:p>
        </p:txBody>
      </p:sp>
      <p:sp>
        <p:nvSpPr>
          <p:cNvPr id="5" name="Date Placeholder 4">
            <a:extLst>
              <a:ext uri="{FF2B5EF4-FFF2-40B4-BE49-F238E27FC236}">
                <a16:creationId xmlns:a16="http://schemas.microsoft.com/office/drawing/2014/main" id="{C8198BF7-8451-62F7-D669-AF943F7EC18A}"/>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FF7F00E9-22FE-0511-CDD4-A33B270A839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436911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5835314" fontAlgn="base">
              <a:spcBef>
                <a:spcPct val="0"/>
              </a:spcBef>
              <a:spcAft>
                <a:spcPct val="0"/>
              </a:spcAft>
              <a:defRPr/>
            </a:pPr>
            <a:fld id="{3AF42B02-11F3-4BD2-B2E3-53F42D06C240}" type="slidenum">
              <a:rPr lang="en-US" altLang="en-US" sz="7700">
                <a:solidFill>
                  <a:prstClr val="black"/>
                </a:solidFill>
                <a:latin typeface="Arial" panose="020B0604020202020204" pitchFamily="34" charset="0"/>
              </a:rPr>
              <a:pPr defTabSz="5835314" fontAlgn="base">
                <a:spcBef>
                  <a:spcPct val="0"/>
                </a:spcBef>
                <a:spcAft>
                  <a:spcPct val="0"/>
                </a:spcAft>
                <a:defRPr/>
              </a:pPr>
              <a:t>13</a:t>
            </a:fld>
            <a:endParaRPr lang="en-US" altLang="en-US" sz="77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9/7/2025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5835314" fontAlgn="base">
              <a:spcBef>
                <a:spcPct val="0"/>
              </a:spcBef>
              <a:spcAft>
                <a:spcPct val="0"/>
              </a:spcAft>
              <a:defRPr/>
            </a:pPr>
            <a:fld id="{3AF42B02-11F3-4BD2-B2E3-53F42D06C240}" type="slidenum">
              <a:rPr lang="en-US" altLang="en-US" sz="7700">
                <a:solidFill>
                  <a:prstClr val="black"/>
                </a:solidFill>
                <a:latin typeface="Arial" panose="020B0604020202020204" pitchFamily="34" charset="0"/>
              </a:rPr>
              <a:pPr defTabSz="5835314" fontAlgn="base">
                <a:spcBef>
                  <a:spcPct val="0"/>
                </a:spcBef>
                <a:spcAft>
                  <a:spcPct val="0"/>
                </a:spcAft>
                <a:defRPr/>
              </a:pPr>
              <a:t>14</a:t>
            </a:fld>
            <a:endParaRPr lang="en-US" altLang="en-US" sz="77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9/7/2025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5390244">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835314" fontAlgn="base">
              <a:spcBef>
                <a:spcPct val="0"/>
              </a:spcBef>
              <a:spcAft>
                <a:spcPct val="0"/>
              </a:spcAft>
              <a:defRPr/>
            </a:pPr>
            <a:fld id="{3AF42B02-11F3-4BD2-B2E3-53F42D06C240}" type="slidenum">
              <a:rPr lang="en-US" altLang="en-US" sz="7700">
                <a:solidFill>
                  <a:prstClr val="black"/>
                </a:solidFill>
                <a:latin typeface="Arial" panose="020B0604020202020204" pitchFamily="34" charset="0"/>
              </a:rPr>
              <a:pPr defTabSz="5835314" fontAlgn="base">
                <a:spcBef>
                  <a:spcPct val="0"/>
                </a:spcBef>
                <a:spcAft>
                  <a:spcPct val="0"/>
                </a:spcAft>
                <a:defRPr/>
              </a:pPr>
              <a:t>15</a:t>
            </a:fld>
            <a:endParaRPr lang="en-US" altLang="en-US" sz="77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9/7/2025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835314" fontAlgn="base">
              <a:spcBef>
                <a:spcPct val="0"/>
              </a:spcBef>
              <a:spcAft>
                <a:spcPct val="0"/>
              </a:spcAft>
              <a:defRPr/>
            </a:pPr>
            <a:r>
              <a:rPr lang="en-US" altLang="en-US" sz="77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II Samuel 22:17-28</a:t>
            </a:r>
            <a:r>
              <a:rPr lang="en-US" dirty="0"/>
              <a:t> – “17 He sent from on high, he took me; he drew me out of many waters. 18 He rescued me from my strong enemy, from those who hated me, for they were too mighty for me. 19 They confronted me in the day of my calamity, but the Lord was my support. 20 </a:t>
            </a:r>
            <a:r>
              <a:rPr lang="en-US" b="1" dirty="0"/>
              <a:t>He brought me out into a broad place; he rescued me, because he delighted in me.</a:t>
            </a:r>
            <a:r>
              <a:rPr lang="en-US" dirty="0"/>
              <a:t> 21 The Lord dealt with me according to my righteousness; according to the cleanness of my hands he rewarded me. 22 For I have kept the ways of the Lord and have not wickedly departed from my God. 23 For all his rules were before me, and from his statutes I did not turn aside. 24 I was blameless before him, and I kept myself from guilt. 25 And the Lord has rewarded me according to my righteousness, according to my cleanness in his sight. 26 With the merciful you show yourself merciful; with the blameless man you show yourself blameless; 27 </a:t>
            </a:r>
            <a:r>
              <a:rPr lang="en-US" b="0" dirty="0"/>
              <a:t>with the purified you deal purely</a:t>
            </a:r>
            <a:r>
              <a:rPr lang="en-US" dirty="0"/>
              <a:t>, and with the crooked you make yourself seem tortuous. 28 </a:t>
            </a:r>
            <a:r>
              <a:rPr lang="en-US" b="0" dirty="0"/>
              <a:t>You save a humble people</a:t>
            </a:r>
            <a:r>
              <a:rPr lang="en-US" dirty="0"/>
              <a:t>, but your eyes are on the haughty to bring them down.”</a:t>
            </a:r>
          </a:p>
          <a:p>
            <a:endParaRPr lang="en-US" dirty="0"/>
          </a:p>
          <a:p>
            <a:r>
              <a:rPr lang="en-US" dirty="0"/>
              <a:t>Enoch, Job, Abraham, Moses, David, Daniel, Jesus</a:t>
            </a:r>
          </a:p>
          <a:p>
            <a:endParaRPr lang="en-US" dirty="0"/>
          </a:p>
          <a:p>
            <a:r>
              <a:rPr lang="en-US" dirty="0"/>
              <a:t>Use us; provide; deliver from temptations; opens doors; hears/answers prayers; increase in wisdom, knowledge, faith; draws us closer to Him</a:t>
            </a:r>
          </a:p>
          <a:p>
            <a:endParaRPr lang="en-US" dirty="0"/>
          </a:p>
        </p:txBody>
      </p:sp>
      <p:sp>
        <p:nvSpPr>
          <p:cNvPr id="4" name="Slide Number Placeholder 3"/>
          <p:cNvSpPr>
            <a:spLocks noGrp="1"/>
          </p:cNvSpPr>
          <p:nvPr>
            <p:ph type="sldNum" sz="quarter" idx="5"/>
          </p:nvPr>
        </p:nvSpPr>
        <p:spPr/>
        <p:txBody>
          <a:bodyPr/>
          <a:lstStyle/>
          <a:p>
            <a:fld id="{C0FCC197-5000-42D8-872F-7430C34D212C}" type="slidenum">
              <a:rPr lang="en-US" smtClean="0"/>
              <a:t>2</a:t>
            </a:fld>
            <a:endParaRPr lang="en-US"/>
          </a:p>
        </p:txBody>
      </p:sp>
      <p:sp>
        <p:nvSpPr>
          <p:cNvPr id="5" name="Date Placeholder 4">
            <a:extLst>
              <a:ext uri="{FF2B5EF4-FFF2-40B4-BE49-F238E27FC236}">
                <a16:creationId xmlns:a16="http://schemas.microsoft.com/office/drawing/2014/main" id="{D8EBE04B-C550-D9F5-6AAD-9C6F12673BE0}"/>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2562DBEC-8CC4-C4EB-E2AB-E10C2585ED2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1748629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22:17-28</a:t>
            </a:r>
            <a:r>
              <a:rPr lang="en-US" dirty="0"/>
              <a:t> – “17 He sent from on high, he took me; he drew me out of many waters. 18 He rescued me from my strong enemy, from those who hated me, for they were too mighty for me. 19 They confronted me in the day of my calamity, but the Lord was my support. 20 He brought me out into a broad place; he rescued me, because he delighted in me. 21 The Lord dealt with me </a:t>
            </a:r>
            <a:r>
              <a:rPr lang="en-US" b="1" dirty="0"/>
              <a:t>according to my righteousness</a:t>
            </a:r>
            <a:r>
              <a:rPr lang="en-US" dirty="0"/>
              <a:t>; </a:t>
            </a:r>
            <a:r>
              <a:rPr lang="en-US" b="1" dirty="0"/>
              <a:t>according to the cleanness of my hands</a:t>
            </a:r>
            <a:r>
              <a:rPr lang="en-US" dirty="0"/>
              <a:t> he rewarded me. 22 For </a:t>
            </a:r>
            <a:r>
              <a:rPr lang="en-US" b="1" dirty="0"/>
              <a:t>I have kept the ways of the Lord</a:t>
            </a:r>
            <a:r>
              <a:rPr lang="en-US" dirty="0"/>
              <a:t> and </a:t>
            </a:r>
            <a:r>
              <a:rPr lang="en-US" b="1" dirty="0"/>
              <a:t>have not wickedly departed from my God</a:t>
            </a:r>
            <a:r>
              <a:rPr lang="en-US" dirty="0"/>
              <a:t>. 23 For all his rules were before me, and from his statutes I did not turn aside. 24 </a:t>
            </a:r>
            <a:r>
              <a:rPr lang="en-US" b="1" dirty="0"/>
              <a:t>I was blameless before him</a:t>
            </a:r>
            <a:r>
              <a:rPr lang="en-US" dirty="0"/>
              <a:t>, and I kept myself from guilt. 25 And the Lord has rewarded me according to my righteousness, according to my cleanness in his sight. 26 </a:t>
            </a:r>
            <a:r>
              <a:rPr lang="en-US" b="1" dirty="0"/>
              <a:t>With the merciful you show yourself merciful</a:t>
            </a:r>
            <a:r>
              <a:rPr lang="en-US" dirty="0"/>
              <a:t>; with the blameless man you show yourself blameless; 27 </a:t>
            </a:r>
            <a:r>
              <a:rPr lang="en-US" b="1" dirty="0"/>
              <a:t>with the purified you deal purely</a:t>
            </a:r>
            <a:r>
              <a:rPr lang="en-US" dirty="0"/>
              <a:t>, and with the crooked you make yourself seem tortuous. 28 </a:t>
            </a:r>
            <a:r>
              <a:rPr lang="en-US" b="1" dirty="0"/>
              <a:t>You save a humble people</a:t>
            </a:r>
            <a:r>
              <a:rPr lang="en-US" dirty="0"/>
              <a:t>, but your eyes are on the haughty to bring them down.”</a:t>
            </a:r>
          </a:p>
        </p:txBody>
      </p:sp>
      <p:sp>
        <p:nvSpPr>
          <p:cNvPr id="4" name="Slide Number Placeholder 3"/>
          <p:cNvSpPr>
            <a:spLocks noGrp="1"/>
          </p:cNvSpPr>
          <p:nvPr>
            <p:ph type="sldNum" sz="quarter" idx="5"/>
          </p:nvPr>
        </p:nvSpPr>
        <p:spPr/>
        <p:txBody>
          <a:bodyPr/>
          <a:lstStyle/>
          <a:p>
            <a:fld id="{C0FCC197-5000-42D8-872F-7430C34D212C}" type="slidenum">
              <a:rPr lang="en-US" smtClean="0"/>
              <a:t>3</a:t>
            </a:fld>
            <a:endParaRPr lang="en-US"/>
          </a:p>
        </p:txBody>
      </p:sp>
      <p:sp>
        <p:nvSpPr>
          <p:cNvPr id="5" name="Date Placeholder 4">
            <a:extLst>
              <a:ext uri="{FF2B5EF4-FFF2-40B4-BE49-F238E27FC236}">
                <a16:creationId xmlns:a16="http://schemas.microsoft.com/office/drawing/2014/main" id="{5CE6C507-205E-5792-E523-DCC73A35B68E}"/>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BCC51C90-3494-3FA4-8E79-ECD1A7EA339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69357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1:1-2</a:t>
            </a:r>
            <a:r>
              <a:rPr lang="en-US" dirty="0"/>
              <a:t> – “1 Long ago, at many times and in many ways, God spoke to our fathers by the prophets, 2 </a:t>
            </a:r>
            <a:r>
              <a:rPr lang="en-US" b="1" dirty="0"/>
              <a:t>but in these last days</a:t>
            </a:r>
            <a:r>
              <a:rPr lang="en-US" dirty="0"/>
              <a:t> he has spoken to us by his Son, whom he appointed the heir of all things, through whom also he created the world.”</a:t>
            </a:r>
          </a:p>
          <a:p>
            <a:endParaRPr lang="en-US" dirty="0"/>
          </a:p>
          <a:p>
            <a:r>
              <a:rPr lang="en-US" b="1" dirty="0"/>
              <a:t>I Corinthians 13:8-13</a:t>
            </a:r>
            <a:r>
              <a:rPr lang="en-US" dirty="0"/>
              <a:t> – “8 Love never ends. As for prophecies, they will pass away; as for tongues, they will cease; as for knowledge, it will pass away. 9 For we know in part and we prophesy in part, 10 but </a:t>
            </a:r>
            <a:r>
              <a:rPr lang="en-US" b="1" dirty="0"/>
              <a:t>when the perfect comes</a:t>
            </a:r>
            <a:r>
              <a:rPr lang="en-US" dirty="0"/>
              <a:t>, the partial will pass away. 11 When I was a child, I spoke like a child, I thought like a child, I reasoned like a child. When I became a man, I gave up childish ways. 12 For now we see in a mirror dimly, but then face to face. Now I know in part; then I shall know fully, even as I have been fully known. 13 So now faith, hope, and love abide, these three; but the greatest of these is love.”</a:t>
            </a:r>
          </a:p>
        </p:txBody>
      </p:sp>
      <p:sp>
        <p:nvSpPr>
          <p:cNvPr id="4" name="Slide Number Placeholder 3"/>
          <p:cNvSpPr>
            <a:spLocks noGrp="1"/>
          </p:cNvSpPr>
          <p:nvPr>
            <p:ph type="sldNum" sz="quarter" idx="5"/>
          </p:nvPr>
        </p:nvSpPr>
        <p:spPr/>
        <p:txBody>
          <a:bodyPr/>
          <a:lstStyle/>
          <a:p>
            <a:fld id="{C0FCC197-5000-42D8-872F-7430C34D212C}" type="slidenum">
              <a:rPr lang="en-US" smtClean="0"/>
              <a:t>4</a:t>
            </a:fld>
            <a:endParaRPr lang="en-US"/>
          </a:p>
        </p:txBody>
      </p:sp>
      <p:sp>
        <p:nvSpPr>
          <p:cNvPr id="5" name="Date Placeholder 4">
            <a:extLst>
              <a:ext uri="{FF2B5EF4-FFF2-40B4-BE49-F238E27FC236}">
                <a16:creationId xmlns:a16="http://schemas.microsoft.com/office/drawing/2014/main" id="{03840E64-4058-C536-9D51-10DF66B3A079}"/>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ABA80F04-46E0-3BCB-0B8D-F5DFA62FC16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34241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4:7-10</a:t>
            </a:r>
            <a:r>
              <a:rPr lang="en-US" dirty="0"/>
              <a:t> – “7 Submit yourselves therefore to God. Resist the devil, and he will flee from you. 8 </a:t>
            </a:r>
            <a:r>
              <a:rPr lang="en-US" b="1" dirty="0"/>
              <a:t>Draw near to God</a:t>
            </a:r>
            <a:r>
              <a:rPr lang="en-US" dirty="0"/>
              <a:t>, and </a:t>
            </a:r>
            <a:r>
              <a:rPr lang="en-US" b="1" dirty="0"/>
              <a:t>he will draw near to you</a:t>
            </a:r>
            <a:r>
              <a:rPr lang="en-US" dirty="0"/>
              <a:t>. Cleanse your hands, you sinners, and purify your hearts, you double-minded. 9 Be wretched and mourn and weep. Let your laughter be turned to mourning and your joy to gloom. 10 Humble yourselves before the Lord, and he will exalt you.”</a:t>
            </a:r>
          </a:p>
          <a:p>
            <a:endParaRPr lang="en-US" dirty="0"/>
          </a:p>
          <a:p>
            <a:r>
              <a:rPr lang="en-US" b="1" dirty="0"/>
              <a:t>I John 3:1</a:t>
            </a:r>
            <a:r>
              <a:rPr lang="en-US" dirty="0"/>
              <a:t> – “See what kind of love the Father has given to us, that we should be </a:t>
            </a:r>
            <a:r>
              <a:rPr lang="en-US" b="1" dirty="0"/>
              <a:t>called children of God</a:t>
            </a:r>
            <a:r>
              <a:rPr lang="en-US" dirty="0"/>
              <a:t>; and so we are. The reason why the world does not know us is that it did not know him.”</a:t>
            </a:r>
          </a:p>
          <a:p>
            <a:endParaRPr lang="en-US" dirty="0"/>
          </a:p>
          <a:p>
            <a:r>
              <a:rPr lang="en-US" b="1" dirty="0"/>
              <a:t>I John 1:7</a:t>
            </a:r>
            <a:r>
              <a:rPr lang="en-US" dirty="0"/>
              <a:t> – “But if we walk in the light, as he is in the light, </a:t>
            </a:r>
            <a:r>
              <a:rPr lang="en-US" b="1" dirty="0"/>
              <a:t>we have fellowship</a:t>
            </a:r>
            <a:r>
              <a:rPr lang="en-US" dirty="0"/>
              <a:t> with one another, and the blood of Jesus his Son cleanses us from all sin.”</a:t>
            </a:r>
          </a:p>
          <a:p>
            <a:endParaRPr lang="en-US" dirty="0"/>
          </a:p>
          <a:p>
            <a:r>
              <a:rPr lang="en-US" b="1" dirty="0"/>
              <a:t>Psalms 145:14-20</a:t>
            </a:r>
            <a:r>
              <a:rPr lang="en-US" dirty="0"/>
              <a:t> – “14 The Lord upholds all who are falling and raises up all who are bowed down. 15 The eyes of all look to you, and you give them their food in due season. 16 You open your hand; you satisfy the desire of every living thing. 17 The Lord is righteous in all his ways and kind in all his works. 18 </a:t>
            </a:r>
            <a:r>
              <a:rPr lang="en-US" b="1" dirty="0"/>
              <a:t>The Lord is near to all who call on him</a:t>
            </a:r>
            <a:r>
              <a:rPr lang="en-US" dirty="0"/>
              <a:t>, to all who call on him in truth. 19 He fulfills the desire of those who fear him; he also hears their cry and saves them. 20 The Lord preserves all who love him, but all the wicked he will destroy.”</a:t>
            </a:r>
          </a:p>
          <a:p>
            <a:endParaRPr lang="en-US" dirty="0"/>
          </a:p>
          <a:p>
            <a:r>
              <a:rPr lang="en-US" b="1" dirty="0"/>
              <a:t>Revelation 3:20</a:t>
            </a:r>
            <a:r>
              <a:rPr lang="en-US" dirty="0"/>
              <a:t> – “Behold, I stand at the door and knock. If anyone </a:t>
            </a:r>
            <a:r>
              <a:rPr lang="en-US" b="1" dirty="0"/>
              <a:t>hears my voice</a:t>
            </a:r>
            <a:r>
              <a:rPr lang="en-US" dirty="0"/>
              <a:t> and </a:t>
            </a:r>
            <a:r>
              <a:rPr lang="en-US" b="1" dirty="0"/>
              <a:t>opens the door</a:t>
            </a:r>
            <a:r>
              <a:rPr lang="en-US" dirty="0"/>
              <a:t>, </a:t>
            </a:r>
            <a:r>
              <a:rPr lang="en-US" b="1" dirty="0"/>
              <a:t>I will come in to him</a:t>
            </a:r>
            <a:r>
              <a:rPr lang="en-US" dirty="0"/>
              <a:t> and eat with him, and he with me.”</a:t>
            </a:r>
          </a:p>
          <a:p>
            <a:endParaRPr lang="en-US" dirty="0"/>
          </a:p>
          <a:p>
            <a:r>
              <a:rPr lang="en-US" b="1" dirty="0"/>
              <a:t>NOTE</a:t>
            </a:r>
            <a:r>
              <a:rPr lang="en-US" dirty="0"/>
              <a:t>: To draw near to God is a choice we must make continually. We can </a:t>
            </a:r>
            <a:r>
              <a:rPr lang="en-US" b="1" dirty="0"/>
              <a:t>choose</a:t>
            </a:r>
            <a:r>
              <a:rPr lang="en-US" dirty="0"/>
              <a:t> to walk away (i.e., the prodigal son). But, If He is near us, it will be because we are moving </a:t>
            </a:r>
            <a:r>
              <a:rPr lang="en-US" b="1" dirty="0"/>
              <a:t>toward</a:t>
            </a:r>
            <a:r>
              <a:rPr lang="en-US" dirty="0"/>
              <a:t> Him</a:t>
            </a:r>
          </a:p>
          <a:p>
            <a:endParaRPr lang="en-US" dirty="0"/>
          </a:p>
          <a:p>
            <a:r>
              <a:rPr lang="en-US" b="1" dirty="0"/>
              <a:t>Hebrews 10:22-23</a:t>
            </a:r>
            <a:r>
              <a:rPr lang="en-US" dirty="0"/>
              <a:t> – “22 </a:t>
            </a:r>
            <a:r>
              <a:rPr lang="en-US" b="1" dirty="0"/>
              <a:t>let us draw near</a:t>
            </a:r>
            <a:r>
              <a:rPr lang="en-US" dirty="0"/>
              <a:t> with a true heart in full assurance of faith, with our hearts sprinkled clean from an evil conscience and our bodies washed with pure water. 23 Let us hold fast the confession of our hope without wavering, for he who promised is faithful.”</a:t>
            </a:r>
          </a:p>
        </p:txBody>
      </p:sp>
      <p:sp>
        <p:nvSpPr>
          <p:cNvPr id="4" name="Slide Number Placeholder 3"/>
          <p:cNvSpPr>
            <a:spLocks noGrp="1"/>
          </p:cNvSpPr>
          <p:nvPr>
            <p:ph type="sldNum" sz="quarter" idx="5"/>
          </p:nvPr>
        </p:nvSpPr>
        <p:spPr/>
        <p:txBody>
          <a:bodyPr/>
          <a:lstStyle/>
          <a:p>
            <a:fld id="{C0FCC197-5000-42D8-872F-7430C34D212C}" type="slidenum">
              <a:rPr lang="en-US" smtClean="0"/>
              <a:t>5</a:t>
            </a:fld>
            <a:endParaRPr lang="en-US"/>
          </a:p>
        </p:txBody>
      </p:sp>
      <p:sp>
        <p:nvSpPr>
          <p:cNvPr id="5" name="Date Placeholder 4">
            <a:extLst>
              <a:ext uri="{FF2B5EF4-FFF2-40B4-BE49-F238E27FC236}">
                <a16:creationId xmlns:a16="http://schemas.microsoft.com/office/drawing/2014/main" id="{ADC3F772-B6BF-457F-0DD3-27A4A5B6146C}"/>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5133A5F1-DFB7-379C-20AB-20DD72D0A3F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91167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22:20</a:t>
            </a:r>
            <a:r>
              <a:rPr lang="en-US" dirty="0"/>
              <a:t> – “He brought me out </a:t>
            </a:r>
            <a:r>
              <a:rPr lang="en-US" b="1" dirty="0"/>
              <a:t>into a broad place</a:t>
            </a:r>
            <a:r>
              <a:rPr lang="en-US" dirty="0"/>
              <a:t>; he rescued me, because he delighted in me.”</a:t>
            </a:r>
          </a:p>
          <a:p>
            <a:endParaRPr lang="en-US" dirty="0"/>
          </a:p>
          <a:p>
            <a:r>
              <a:rPr lang="en-US" b="1" dirty="0"/>
              <a:t>Psalms 1:1-3</a:t>
            </a:r>
            <a:r>
              <a:rPr lang="en-US" dirty="0"/>
              <a:t> – “1 Blessed is the man who walks not in the counsel of the wicked, nor stands in the way of sinners, nor sits in the seat of scoffers; 2 but his delight is in the law of the Lord, and on his law he meditates day and night. 3 He is </a:t>
            </a:r>
            <a:r>
              <a:rPr lang="en-US" b="1" dirty="0"/>
              <a:t>like a tree planted by streams of water</a:t>
            </a:r>
            <a:r>
              <a:rPr lang="en-US" dirty="0"/>
              <a:t> that yields its fruit in its season, and its leaf does not wither. In all that he does, he prospers.”</a:t>
            </a:r>
          </a:p>
          <a:p>
            <a:endParaRPr lang="en-US" dirty="0"/>
          </a:p>
          <a:p>
            <a:r>
              <a:rPr lang="en-US" b="1" dirty="0"/>
              <a:t>Philippians 4:13</a:t>
            </a:r>
            <a:r>
              <a:rPr lang="en-US" dirty="0"/>
              <a:t> – “</a:t>
            </a:r>
            <a:r>
              <a:rPr lang="en-US" b="1" dirty="0"/>
              <a:t>I can do all things through him who strengthens me</a:t>
            </a:r>
            <a:r>
              <a:rPr lang="en-US" dirty="0"/>
              <a:t>.”</a:t>
            </a:r>
          </a:p>
        </p:txBody>
      </p:sp>
      <p:sp>
        <p:nvSpPr>
          <p:cNvPr id="4" name="Slide Number Placeholder 3"/>
          <p:cNvSpPr>
            <a:spLocks noGrp="1"/>
          </p:cNvSpPr>
          <p:nvPr>
            <p:ph type="sldNum" sz="quarter" idx="5"/>
          </p:nvPr>
        </p:nvSpPr>
        <p:spPr/>
        <p:txBody>
          <a:bodyPr/>
          <a:lstStyle/>
          <a:p>
            <a:fld id="{C0FCC197-5000-42D8-872F-7430C34D212C}" type="slidenum">
              <a:rPr lang="en-US" smtClean="0"/>
              <a:t>6</a:t>
            </a:fld>
            <a:endParaRPr lang="en-US"/>
          </a:p>
        </p:txBody>
      </p:sp>
      <p:sp>
        <p:nvSpPr>
          <p:cNvPr id="5" name="Date Placeholder 4">
            <a:extLst>
              <a:ext uri="{FF2B5EF4-FFF2-40B4-BE49-F238E27FC236}">
                <a16:creationId xmlns:a16="http://schemas.microsoft.com/office/drawing/2014/main" id="{040BDEAC-C616-CFFD-BA8D-C515EECD7A52}"/>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01366CF3-2531-0346-A6EA-90A3B165680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81201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Timothy 4:17-18</a:t>
            </a:r>
            <a:r>
              <a:rPr lang="en-US" dirty="0"/>
              <a:t> – “17 But the Lord stood by me and strengthened me, so </a:t>
            </a:r>
            <a:r>
              <a:rPr lang="en-US" b="1" dirty="0"/>
              <a:t>that through me the message might be fully proclaimed</a:t>
            </a:r>
            <a:r>
              <a:rPr lang="en-US" dirty="0"/>
              <a:t> and all the Gentiles might hear it. So I was rescued from the lion's mouth. 18 The Lord will rescue me from every evil deed and bring me safely into his heavenly kingdom. To him be the glory forever and ever. Amen.”</a:t>
            </a:r>
          </a:p>
          <a:p>
            <a:endParaRPr lang="en-US" dirty="0"/>
          </a:p>
          <a:p>
            <a:r>
              <a:rPr lang="en-US" b="1" dirty="0"/>
              <a:t>II Corinthians 12:10</a:t>
            </a:r>
            <a:r>
              <a:rPr lang="en-US" dirty="0"/>
              <a:t> – “For the sake of Christ, then, I am content with weaknesses, insults, hardships, persecutions, and calamities. For </a:t>
            </a:r>
            <a:r>
              <a:rPr lang="en-US" b="1" dirty="0"/>
              <a:t>when I am weak, then I am strong</a:t>
            </a:r>
            <a:r>
              <a:rPr lang="en-US" dirty="0"/>
              <a:t>.”</a:t>
            </a:r>
          </a:p>
          <a:p>
            <a:endParaRPr lang="en-US" dirty="0"/>
          </a:p>
          <a:p>
            <a:r>
              <a:rPr lang="en-US" b="1" dirty="0"/>
              <a:t>I Corinthians 10:13</a:t>
            </a:r>
            <a:r>
              <a:rPr lang="en-US" dirty="0"/>
              <a:t> – “No temptation has overtaken you that is not common to man. God is faithful, and he will not let you be tempted beyond your ability, but with the temptation he will also </a:t>
            </a:r>
            <a:r>
              <a:rPr lang="en-US" b="1" dirty="0"/>
              <a:t>provide the way of escape</a:t>
            </a:r>
            <a:r>
              <a:rPr lang="en-US" dirty="0"/>
              <a:t>, that you may be able to endure it.”</a:t>
            </a:r>
          </a:p>
        </p:txBody>
      </p:sp>
      <p:sp>
        <p:nvSpPr>
          <p:cNvPr id="4" name="Slide Number Placeholder 3"/>
          <p:cNvSpPr>
            <a:spLocks noGrp="1"/>
          </p:cNvSpPr>
          <p:nvPr>
            <p:ph type="sldNum" sz="quarter" idx="5"/>
          </p:nvPr>
        </p:nvSpPr>
        <p:spPr/>
        <p:txBody>
          <a:bodyPr/>
          <a:lstStyle/>
          <a:p>
            <a:fld id="{C0FCC197-5000-42D8-872F-7430C34D212C}" type="slidenum">
              <a:rPr lang="en-US" smtClean="0"/>
              <a:t>7</a:t>
            </a:fld>
            <a:endParaRPr lang="en-US"/>
          </a:p>
        </p:txBody>
      </p:sp>
      <p:sp>
        <p:nvSpPr>
          <p:cNvPr id="5" name="Date Placeholder 4">
            <a:extLst>
              <a:ext uri="{FF2B5EF4-FFF2-40B4-BE49-F238E27FC236}">
                <a16:creationId xmlns:a16="http://schemas.microsoft.com/office/drawing/2014/main" id="{0B6F443A-A08A-37DF-E1D2-27601A5E7B7D}"/>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200AE553-3CB7-3152-3485-B106CD69E4C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342477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Thessalonians 3:3</a:t>
            </a:r>
            <a:r>
              <a:rPr lang="en-US" dirty="0"/>
              <a:t> – “But the Lord is faithful. He will establish you and </a:t>
            </a:r>
            <a:r>
              <a:rPr lang="en-US" b="1" dirty="0"/>
              <a:t>guard you against the evil one</a:t>
            </a:r>
            <a:r>
              <a:rPr lang="en-US" dirty="0"/>
              <a:t>.”</a:t>
            </a:r>
          </a:p>
          <a:p>
            <a:endParaRPr lang="en-US" dirty="0"/>
          </a:p>
          <a:p>
            <a:r>
              <a:rPr lang="en-US" b="1" dirty="0"/>
              <a:t>I John 4:1-6</a:t>
            </a:r>
            <a:r>
              <a:rPr lang="en-US" dirty="0"/>
              <a:t> – “1 Beloved, do not believe every spirit, but test the spirits to see whether they are from God, for many false prophets have gone out into the world. 2 By this you know the Spirit of God: every spirit that confesses that Jesus Christ has come in the flesh is from God, 3 and every spirit that does not confess Jesus is not from God. This is the spirit of the antichrist, which you heard was coming and now is in the world already. 4 Little children, </a:t>
            </a:r>
            <a:r>
              <a:rPr lang="en-US" b="1" dirty="0"/>
              <a:t>you are from God</a:t>
            </a:r>
            <a:r>
              <a:rPr lang="en-US" dirty="0"/>
              <a:t> and have overcome them, for he who is in you is greater than he who is in the world. 5 They are from the world; therefore they speak from the world, and the world listens to them. 6 </a:t>
            </a:r>
            <a:r>
              <a:rPr lang="en-US" b="1" dirty="0"/>
              <a:t>We are from God</a:t>
            </a:r>
            <a:r>
              <a:rPr lang="en-US" dirty="0"/>
              <a:t>. Whoever knows God listens to us; whoever is not from God does not listen to us. By this we know the Spirit of truth and the spirit of error.”</a:t>
            </a:r>
          </a:p>
          <a:p>
            <a:endParaRPr lang="en-US" dirty="0"/>
          </a:p>
          <a:p>
            <a:r>
              <a:rPr lang="en-US" b="1" dirty="0"/>
              <a:t>NOTE</a:t>
            </a:r>
            <a:r>
              <a:rPr lang="en-US" dirty="0"/>
              <a:t>: God does care and is in control</a:t>
            </a:r>
          </a:p>
          <a:p>
            <a:endParaRPr lang="en-US" dirty="0"/>
          </a:p>
          <a:p>
            <a:r>
              <a:rPr lang="en-US" b="1" dirty="0"/>
              <a:t>Romans 8:31-39</a:t>
            </a:r>
            <a:r>
              <a:rPr lang="en-US" dirty="0"/>
              <a:t> – “31 What then shall we say to these things? </a:t>
            </a:r>
            <a:r>
              <a:rPr lang="en-US" b="1" dirty="0"/>
              <a:t>If God is for us, who can be against us?</a:t>
            </a:r>
            <a:r>
              <a:rPr lang="en-US" dirty="0"/>
              <a:t> 32 He who did not spare his own Son but gave him up for us all, how will he not also with him graciously give us all things? 33 Who shall bring any charge against God's elect? It is God who justifies. 34 Who is to condemn? Christ Jesus is the one who died – more than that, who was raised – who is at the right hand of God, who indeed is interceding for us. 35 Who shall separate us from the love of Christ? Shall tribulation, or distress, or persecution, or famine, or nakedness, or danger, or sword? 36 As it is written, ‘For your sake we are being killed all the day long; we are regarded as sheep to be slaughtered.’ 37 No, in all these things </a:t>
            </a:r>
            <a:r>
              <a:rPr lang="en-US" b="1" dirty="0"/>
              <a:t>we are more than conquerors</a:t>
            </a:r>
            <a:r>
              <a:rPr lang="en-US" dirty="0"/>
              <a:t> through him who loved us. 38 For I am sure that neither death nor life, nor angels nor rulers, nor things present nor things to come, nor powers, 39 nor height nor depth, nor anything else in all creation, will be able to separate us from </a:t>
            </a:r>
            <a:r>
              <a:rPr lang="en-US" b="1" dirty="0"/>
              <a:t>the love of God in Christ Jesus our Lord</a:t>
            </a:r>
            <a:r>
              <a:rPr lang="en-US" dirty="0"/>
              <a:t>.”</a:t>
            </a:r>
          </a:p>
          <a:p>
            <a:endParaRPr lang="en-US" dirty="0"/>
          </a:p>
          <a:p>
            <a:r>
              <a:rPr lang="en-US" b="1" dirty="0"/>
              <a:t>II Peter 2:4-9</a:t>
            </a:r>
            <a:r>
              <a:rPr lang="en-US" dirty="0"/>
              <a:t> – “4 For if God did not spare angels when they sinned, but cast them into hell and committed them to chains of gloomy darkness to be kept until the judgment; 5 if he did not spare the ancient world, but preserved Noah, a herald of righteousness, with seven others, when he brought a flood upon the world of the ungodly; 6 if by turning the cities of Sodom and Gomorrah to ashes he condemned them to extinction, making them an example of what is going to happen to the ungodly; 7 and if he rescued righteous Lot, greatly distressed by the sensual conduct of the wicked 8 (for as that righteous man lived among them day after day, he was tormenting his righteous soul over their lawless deeds that he saw and heard); 9 then the Lord knows how to </a:t>
            </a:r>
            <a:r>
              <a:rPr lang="en-US" b="1" dirty="0"/>
              <a:t>rescue the godly</a:t>
            </a:r>
            <a:r>
              <a:rPr lang="en-US" dirty="0"/>
              <a:t> from trials, and to keep the unrighteous under punishment until the day of judgment”</a:t>
            </a:r>
          </a:p>
          <a:p>
            <a:endParaRPr lang="en-US" dirty="0"/>
          </a:p>
          <a:p>
            <a:r>
              <a:rPr lang="en-US" b="1" dirty="0"/>
              <a:t>Galatians 1:3-5</a:t>
            </a:r>
            <a:r>
              <a:rPr lang="en-US" dirty="0"/>
              <a:t> – “3 Grace to you and peace from God our Father and the Lord Jesus Christ, 4 who gave himself for our sins </a:t>
            </a:r>
            <a:r>
              <a:rPr lang="en-US" b="1" dirty="0"/>
              <a:t>to deliver us</a:t>
            </a:r>
            <a:r>
              <a:rPr lang="en-US" dirty="0"/>
              <a:t> from the present evil age, according to the will of our God and Father, 5 to whom be the glory forever and ever. Amen.”</a:t>
            </a:r>
          </a:p>
          <a:p>
            <a:endParaRPr lang="en-US" dirty="0"/>
          </a:p>
          <a:p>
            <a:r>
              <a:rPr lang="en-US" b="1" dirty="0"/>
              <a:t>Matthew 6:9-13</a:t>
            </a:r>
            <a:r>
              <a:rPr lang="en-US" dirty="0"/>
              <a:t> – “9 Pray then like this: ‘Our Father in heaven, hallowed be your name. 10 Your kingdom come, your will be done, on earth as it is in heaven. 11 Give us this day our daily bread,12 and forgive us our debts, as we also have forgiven our debtors. 13 And lead us not into temptation, but </a:t>
            </a:r>
            <a:r>
              <a:rPr lang="en-US" b="1" dirty="0"/>
              <a:t>deliver us from evil</a:t>
            </a:r>
            <a:r>
              <a:rPr lang="en-US" dirty="0"/>
              <a:t>.’”</a:t>
            </a:r>
          </a:p>
        </p:txBody>
      </p:sp>
      <p:sp>
        <p:nvSpPr>
          <p:cNvPr id="4" name="Slide Number Placeholder 3"/>
          <p:cNvSpPr>
            <a:spLocks noGrp="1"/>
          </p:cNvSpPr>
          <p:nvPr>
            <p:ph type="sldNum" sz="quarter" idx="5"/>
          </p:nvPr>
        </p:nvSpPr>
        <p:spPr/>
        <p:txBody>
          <a:bodyPr/>
          <a:lstStyle/>
          <a:p>
            <a:fld id="{C0FCC197-5000-42D8-872F-7430C34D212C}" type="slidenum">
              <a:rPr lang="en-US" smtClean="0"/>
              <a:t>8</a:t>
            </a:fld>
            <a:endParaRPr lang="en-US"/>
          </a:p>
        </p:txBody>
      </p:sp>
      <p:sp>
        <p:nvSpPr>
          <p:cNvPr id="5" name="Date Placeholder 4">
            <a:extLst>
              <a:ext uri="{FF2B5EF4-FFF2-40B4-BE49-F238E27FC236}">
                <a16:creationId xmlns:a16="http://schemas.microsoft.com/office/drawing/2014/main" id="{98678FEC-9815-57CA-AA93-C514AD1A84F3}"/>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81FF217D-AFD7-5E1B-522C-BCCF14C7019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86943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4:6-7</a:t>
            </a:r>
            <a:r>
              <a:rPr lang="en-US" dirty="0"/>
              <a:t> – “6 do not be anxious about anything, but in everything by prayer and supplication with thanksgiving let your requests be made known to God. 7 And </a:t>
            </a:r>
            <a:r>
              <a:rPr lang="en-US" b="1" dirty="0"/>
              <a:t>the peace</a:t>
            </a:r>
            <a:r>
              <a:rPr lang="en-US" dirty="0"/>
              <a:t> of God, which surpasses all understanding, will </a:t>
            </a:r>
            <a:r>
              <a:rPr lang="en-US" b="1" dirty="0"/>
              <a:t>guard your hearts</a:t>
            </a:r>
            <a:r>
              <a:rPr lang="en-US" dirty="0"/>
              <a:t> and your minds in Christ Jesus.”</a:t>
            </a:r>
          </a:p>
          <a:p>
            <a:endParaRPr lang="en-US" dirty="0"/>
          </a:p>
          <a:p>
            <a:r>
              <a:rPr lang="en-US" b="1" dirty="0"/>
              <a:t>Psalms 119:165</a:t>
            </a:r>
            <a:r>
              <a:rPr lang="en-US" dirty="0"/>
              <a:t> – “</a:t>
            </a:r>
            <a:r>
              <a:rPr lang="en-US" b="1" dirty="0"/>
              <a:t>Great peace have those</a:t>
            </a:r>
            <a:r>
              <a:rPr lang="en-US" dirty="0"/>
              <a:t> who love your law; nothing can make them stumble.”</a:t>
            </a:r>
          </a:p>
          <a:p>
            <a:endParaRPr lang="en-US" dirty="0"/>
          </a:p>
          <a:p>
            <a:r>
              <a:rPr lang="en-US" b="1" dirty="0"/>
              <a:t>Colossians 1:21-23</a:t>
            </a:r>
            <a:r>
              <a:rPr lang="en-US" dirty="0"/>
              <a:t> – “21 And you, who once were alienated and hostile in mind, doing evil deeds, 22 he has now reconciled in his body of flesh by his death, in order to </a:t>
            </a:r>
            <a:r>
              <a:rPr lang="en-US" b="1" dirty="0"/>
              <a:t>present you holy</a:t>
            </a:r>
            <a:r>
              <a:rPr lang="en-US" dirty="0"/>
              <a:t> and blameless and above reproach before him, 23 </a:t>
            </a:r>
            <a:r>
              <a:rPr lang="en-US" b="1" dirty="0"/>
              <a:t>if indeed you continue in the faith</a:t>
            </a:r>
            <a:r>
              <a:rPr lang="en-US" dirty="0"/>
              <a:t>, stable and steadfast, not shifting from the hope of the gospel that you heard, which has been proclaimed in all creation under heaven, and of which I, Paul, became a minister.”</a:t>
            </a:r>
          </a:p>
          <a:p>
            <a:endParaRPr lang="en-US" dirty="0"/>
          </a:p>
          <a:p>
            <a:r>
              <a:rPr lang="en-US" b="1" dirty="0"/>
              <a:t>Proverbs 16:7</a:t>
            </a:r>
            <a:r>
              <a:rPr lang="en-US" dirty="0"/>
              <a:t> – “When a man's ways please the Lord, he makes even his enemies </a:t>
            </a:r>
            <a:r>
              <a:rPr lang="en-US" b="1" dirty="0"/>
              <a:t>to be at peace with him</a:t>
            </a:r>
            <a:r>
              <a:rPr lang="en-US" dirty="0"/>
              <a:t>.”</a:t>
            </a:r>
          </a:p>
          <a:p>
            <a:endParaRPr lang="en-US" dirty="0"/>
          </a:p>
          <a:p>
            <a:r>
              <a:rPr lang="en-US" b="1" dirty="0"/>
              <a:t>Romans 12:18</a:t>
            </a:r>
            <a:r>
              <a:rPr lang="en-US" dirty="0"/>
              <a:t> – “If possible, so far as it depends on you, </a:t>
            </a:r>
            <a:r>
              <a:rPr lang="en-US" b="1" dirty="0"/>
              <a:t>live peaceably with all</a:t>
            </a:r>
            <a:r>
              <a:rPr lang="en-US" dirty="0"/>
              <a:t>.”</a:t>
            </a:r>
          </a:p>
        </p:txBody>
      </p:sp>
      <p:sp>
        <p:nvSpPr>
          <p:cNvPr id="4" name="Slide Number Placeholder 3"/>
          <p:cNvSpPr>
            <a:spLocks noGrp="1"/>
          </p:cNvSpPr>
          <p:nvPr>
            <p:ph type="sldNum" sz="quarter" idx="5"/>
          </p:nvPr>
        </p:nvSpPr>
        <p:spPr/>
        <p:txBody>
          <a:bodyPr/>
          <a:lstStyle/>
          <a:p>
            <a:fld id="{C0FCC197-5000-42D8-872F-7430C34D212C}" type="slidenum">
              <a:rPr lang="en-US" smtClean="0"/>
              <a:t>9</a:t>
            </a:fld>
            <a:endParaRPr lang="en-US"/>
          </a:p>
        </p:txBody>
      </p:sp>
      <p:sp>
        <p:nvSpPr>
          <p:cNvPr id="5" name="Date Placeholder 4">
            <a:extLst>
              <a:ext uri="{FF2B5EF4-FFF2-40B4-BE49-F238E27FC236}">
                <a16:creationId xmlns:a16="http://schemas.microsoft.com/office/drawing/2014/main" id="{C3C88461-9849-364F-C2AF-057FE9214433}"/>
              </a:ext>
            </a:extLst>
          </p:cNvPr>
          <p:cNvSpPr>
            <a:spLocks noGrp="1"/>
          </p:cNvSpPr>
          <p:nvPr>
            <p:ph type="dt" idx="1"/>
          </p:nvPr>
        </p:nvSpPr>
        <p:spPr/>
        <p:txBody>
          <a:bodyPr/>
          <a:lstStyle/>
          <a:p>
            <a:r>
              <a:rPr lang="en-US"/>
              <a:t>9/7/2025 am</a:t>
            </a:r>
          </a:p>
        </p:txBody>
      </p:sp>
      <p:sp>
        <p:nvSpPr>
          <p:cNvPr id="6" name="Footer Placeholder 5">
            <a:extLst>
              <a:ext uri="{FF2B5EF4-FFF2-40B4-BE49-F238E27FC236}">
                <a16:creationId xmlns:a16="http://schemas.microsoft.com/office/drawing/2014/main" id="{76F1D558-F514-FE6F-4E64-3FCA0B97EEB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09610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132728-1CFC-4218-90FD-0C945097A43C}"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6381"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1565653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132728-1CFC-4218-90FD-0C945097A43C}"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2660231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132728-1CFC-4218-90FD-0C945097A43C}"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9F2F828-B9EA-4161-8ED5-3935E5857EB8}"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18925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2670756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9F2F828-B9EA-4161-8ED5-3935E5857EB8}"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56806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609567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132728-1CFC-4218-90FD-0C945097A43C}"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3012088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132728-1CFC-4218-90FD-0C945097A43C}"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2593305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132728-1CFC-4218-90FD-0C945097A43C}"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89510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132728-1CFC-4218-90FD-0C945097A43C}"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413181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132728-1CFC-4218-90FD-0C945097A43C}"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1211692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132728-1CFC-4218-90FD-0C945097A43C}" type="datetimeFigureOut">
              <a:rPr lang="en-US" smtClean="0"/>
              <a:t>9/13/2025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1635261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132728-1CFC-4218-90FD-0C945097A43C}" type="datetimeFigureOut">
              <a:rPr lang="en-US" smtClean="0"/>
              <a:t>9/13/2025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8440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32728-1CFC-4218-90FD-0C945097A43C}" type="datetimeFigureOut">
              <a:rPr lang="en-US" smtClean="0"/>
              <a:t>9/13/2025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2770457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344648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322426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61132728-1CFC-4218-90FD-0C945097A43C}" type="datetimeFigureOut">
              <a:rPr lang="en-US" smtClean="0"/>
              <a:t>9/13/2025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A9F2F828-B9EA-4161-8ED5-3935E5857EB8}" type="slidenum">
              <a:rPr lang="en-US" smtClean="0"/>
              <a:t>‹#›</a:t>
            </a:fld>
            <a:endParaRPr lang="en-US"/>
          </a:p>
        </p:txBody>
      </p:sp>
    </p:spTree>
    <p:extLst>
      <p:ext uri="{BB962C8B-B14F-4D97-AF65-F5344CB8AC3E}">
        <p14:creationId xmlns:p14="http://schemas.microsoft.com/office/powerpoint/2010/main" val="671089377"/>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 id="2147483763" r:id="rId15"/>
    <p:sldLayoutId id="2147483764"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FDA2344-1CF3-F5A6-9C72-3AAC8F8F50D5}"/>
              </a:ext>
            </a:extLst>
          </p:cNvPr>
          <p:cNvSpPr>
            <a:spLocks noGrp="1"/>
          </p:cNvSpPr>
          <p:nvPr>
            <p:ph type="ctrTitle"/>
          </p:nvPr>
        </p:nvSpPr>
        <p:spPr>
          <a:xfrm>
            <a:off x="1938528" y="301752"/>
            <a:ext cx="6601968" cy="2308324"/>
          </a:xfrm>
        </p:spPr>
        <p:txBody>
          <a:bodyPr>
            <a:spAutoFit/>
          </a:bodyPr>
          <a:lstStyle/>
          <a:p>
            <a:r>
              <a:rPr lang="en-US" sz="6000" b="1" cap="none" dirty="0">
                <a:solidFill>
                  <a:schemeClr val="tx1"/>
                </a:solidFill>
              </a:rPr>
              <a:t>In Whom Does God	Delight?</a:t>
            </a:r>
            <a:br>
              <a:rPr lang="en-US" sz="6000" b="1" cap="none" dirty="0">
                <a:solidFill>
                  <a:schemeClr val="tx1"/>
                </a:solidFill>
              </a:rPr>
            </a:br>
            <a:r>
              <a:rPr lang="en-US" sz="2400" b="1" cap="none" dirty="0">
                <a:solidFill>
                  <a:schemeClr val="tx1"/>
                </a:solidFill>
              </a:rPr>
              <a:t>(Part 3)</a:t>
            </a:r>
          </a:p>
        </p:txBody>
      </p:sp>
      <p:sp>
        <p:nvSpPr>
          <p:cNvPr id="9" name="Subtitle 2">
            <a:extLst>
              <a:ext uri="{FF2B5EF4-FFF2-40B4-BE49-F238E27FC236}">
                <a16:creationId xmlns:a16="http://schemas.microsoft.com/office/drawing/2014/main" id="{6DC64ADE-31BA-E97F-2615-4C94FA230AB1}"/>
              </a:ext>
            </a:extLst>
          </p:cNvPr>
          <p:cNvSpPr>
            <a:spLocks noGrp="1"/>
          </p:cNvSpPr>
          <p:nvPr>
            <p:ph type="subTitle" idx="1"/>
          </p:nvPr>
        </p:nvSpPr>
        <p:spPr>
          <a:xfrm>
            <a:off x="1938529" y="2620586"/>
            <a:ext cx="6601968" cy="523220"/>
          </a:xfrm>
        </p:spPr>
        <p:txBody>
          <a:bodyPr wrap="square">
            <a:spAutoFit/>
          </a:bodyPr>
          <a:lstStyle/>
          <a:p>
            <a:r>
              <a:rPr lang="en-US" sz="2800" b="1" dirty="0">
                <a:solidFill>
                  <a:schemeClr val="tx1"/>
                </a:solidFill>
              </a:rPr>
              <a:t>II Samuel 22:20</a:t>
            </a:r>
          </a:p>
        </p:txBody>
      </p:sp>
    </p:spTree>
    <p:extLst>
      <p:ext uri="{BB962C8B-B14F-4D97-AF65-F5344CB8AC3E}">
        <p14:creationId xmlns:p14="http://schemas.microsoft.com/office/powerpoint/2010/main" val="264820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3CA19-EAA2-BAFE-17E8-FF31682D4A6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E14885-868B-57A8-7162-6C06D64DB1D0}"/>
              </a:ext>
            </a:extLst>
          </p:cNvPr>
          <p:cNvSpPr>
            <a:spLocks noGrp="1"/>
          </p:cNvSpPr>
          <p:nvPr>
            <p:ph idx="1"/>
          </p:nvPr>
        </p:nvSpPr>
        <p:spPr>
          <a:xfrm>
            <a:off x="1280159" y="1371600"/>
            <a:ext cx="7755557" cy="5078313"/>
          </a:xfrm>
        </p:spPr>
        <p:txBody>
          <a:bodyPr wrap="square">
            <a:spAutoFit/>
          </a:bodyPr>
          <a:lstStyle/>
          <a:p>
            <a:pPr marL="0" indent="0">
              <a:spcBef>
                <a:spcPts val="600"/>
              </a:spcBef>
              <a:buNone/>
            </a:pPr>
            <a:r>
              <a:rPr lang="en-US" sz="3200" b="1" dirty="0">
                <a:solidFill>
                  <a:schemeClr val="tx1"/>
                </a:solidFill>
                <a:cs typeface="Arial" panose="020B0604020202020204" pitchFamily="34" charset="0"/>
              </a:rPr>
              <a:t>He gives us peace</a:t>
            </a:r>
            <a:endParaRPr lang="en-US" sz="2800" dirty="0">
              <a:solidFill>
                <a:schemeClr val="tx1"/>
              </a:solidFill>
              <a:cs typeface="Arial" panose="020B0604020202020204" pitchFamily="34" charset="0"/>
            </a:endParaRPr>
          </a:p>
          <a:p>
            <a:pPr>
              <a:spcBef>
                <a:spcPts val="600"/>
              </a:spcBef>
            </a:pPr>
            <a:r>
              <a:rPr lang="en-US" sz="2800" dirty="0">
                <a:solidFill>
                  <a:schemeClr val="tx1"/>
                </a:solidFill>
                <a:cs typeface="Arial" panose="020B0604020202020204" pitchFamily="34" charset="0"/>
              </a:rPr>
              <a:t>Hebrews 12:14 – “Strive for peace …”</a:t>
            </a:r>
          </a:p>
          <a:p>
            <a:pPr>
              <a:spcBef>
                <a:spcPts val="600"/>
              </a:spcBef>
            </a:pPr>
            <a:r>
              <a:rPr lang="en-US" sz="2800" dirty="0">
                <a:solidFill>
                  <a:schemeClr val="tx1"/>
                </a:solidFill>
                <a:cs typeface="Arial" panose="020B0604020202020204" pitchFamily="34" charset="0"/>
              </a:rPr>
              <a:t>The directions God gives us for living peaceably with others include:</a:t>
            </a:r>
          </a:p>
          <a:p>
            <a:pPr lvl="1">
              <a:spcBef>
                <a:spcPts val="600"/>
              </a:spcBef>
            </a:pPr>
            <a:r>
              <a:rPr lang="en-US" sz="2800" dirty="0">
                <a:solidFill>
                  <a:schemeClr val="tx1"/>
                </a:solidFill>
                <a:cs typeface="Arial" panose="020B0604020202020204" pitchFamily="34" charset="0"/>
              </a:rPr>
              <a:t>James 1:19-20 – “… quick to hear …”</a:t>
            </a:r>
          </a:p>
          <a:p>
            <a:pPr lvl="1">
              <a:spcBef>
                <a:spcPts val="600"/>
              </a:spcBef>
            </a:pPr>
            <a:r>
              <a:rPr lang="en-US" sz="2800" dirty="0">
                <a:solidFill>
                  <a:schemeClr val="tx1"/>
                </a:solidFill>
                <a:cs typeface="Arial" panose="020B0604020202020204" pitchFamily="34" charset="0"/>
              </a:rPr>
              <a:t>Romans 12:17-21 – “live peaceably …”</a:t>
            </a:r>
          </a:p>
          <a:p>
            <a:pPr lvl="1">
              <a:spcBef>
                <a:spcPts val="600"/>
              </a:spcBef>
            </a:pPr>
            <a:r>
              <a:rPr lang="en-US" sz="2800" dirty="0">
                <a:solidFill>
                  <a:schemeClr val="tx1"/>
                </a:solidFill>
                <a:cs typeface="Arial" panose="020B0604020202020204" pitchFamily="34" charset="0"/>
              </a:rPr>
              <a:t>Matthew 5:44 – “Love your enemies”</a:t>
            </a:r>
          </a:p>
          <a:p>
            <a:pPr>
              <a:spcBef>
                <a:spcPts val="600"/>
              </a:spcBef>
            </a:pPr>
            <a:r>
              <a:rPr lang="en-US" sz="2800" dirty="0">
                <a:solidFill>
                  <a:schemeClr val="tx1"/>
                </a:solidFill>
                <a:cs typeface="Arial" panose="020B0604020202020204" pitchFamily="34" charset="0"/>
              </a:rPr>
              <a:t>John 14:27 – “Not as the world gives …”</a:t>
            </a:r>
          </a:p>
          <a:p>
            <a:pPr>
              <a:spcBef>
                <a:spcPts val="600"/>
              </a:spcBef>
            </a:pPr>
            <a:r>
              <a:rPr lang="en-US" sz="2800" dirty="0">
                <a:solidFill>
                  <a:schemeClr val="tx1"/>
                </a:solidFill>
                <a:cs typeface="Arial" panose="020B0604020202020204" pitchFamily="34" charset="0"/>
              </a:rPr>
              <a:t>Isaiah 26:3 – “… in perfect peace …”</a:t>
            </a:r>
          </a:p>
          <a:p>
            <a:pPr>
              <a:spcBef>
                <a:spcPts val="600"/>
              </a:spcBef>
            </a:pPr>
            <a:r>
              <a:rPr lang="en-US" sz="2800" dirty="0">
                <a:solidFill>
                  <a:schemeClr val="tx1"/>
                </a:solidFill>
                <a:cs typeface="Arial" panose="020B0604020202020204" pitchFamily="34" charset="0"/>
              </a:rPr>
              <a:t>II Thessalonians 3:16 – “the Lord of peace”</a:t>
            </a:r>
          </a:p>
        </p:txBody>
      </p:sp>
      <p:sp>
        <p:nvSpPr>
          <p:cNvPr id="6" name="Title 1">
            <a:extLst>
              <a:ext uri="{FF2B5EF4-FFF2-40B4-BE49-F238E27FC236}">
                <a16:creationId xmlns:a16="http://schemas.microsoft.com/office/drawing/2014/main" id="{416445D2-2ED7-CCE3-11F4-2F47C1E9F08F}"/>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1793670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E9846-BEC8-1B5D-0F1D-2FB6BA65E82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8B9523-9D40-78AB-19B8-33F6B7D83A4C}"/>
              </a:ext>
            </a:extLst>
          </p:cNvPr>
          <p:cNvSpPr>
            <a:spLocks noGrp="1"/>
          </p:cNvSpPr>
          <p:nvPr>
            <p:ph idx="1"/>
          </p:nvPr>
        </p:nvSpPr>
        <p:spPr>
          <a:xfrm>
            <a:off x="1280160" y="1371600"/>
            <a:ext cx="7315200" cy="5278368"/>
          </a:xfrm>
        </p:spPr>
        <p:txBody>
          <a:bodyPr>
            <a:spAutoFit/>
          </a:bodyPr>
          <a:lstStyle/>
          <a:p>
            <a:pPr marL="0" indent="0">
              <a:spcBef>
                <a:spcPts val="600"/>
              </a:spcBef>
              <a:buNone/>
            </a:pPr>
            <a:r>
              <a:rPr lang="en-US" sz="3200" b="1" dirty="0">
                <a:solidFill>
                  <a:schemeClr val="tx1"/>
                </a:solidFill>
                <a:cs typeface="Arial" panose="020B0604020202020204" pitchFamily="34" charset="0"/>
              </a:rPr>
              <a:t>He hears our prayers</a:t>
            </a:r>
            <a:endParaRPr lang="en-US" sz="2800" b="1" dirty="0">
              <a:solidFill>
                <a:schemeClr val="tx1"/>
              </a:solidFill>
              <a:cs typeface="Arial" panose="020B0604020202020204" pitchFamily="34" charset="0"/>
            </a:endParaRPr>
          </a:p>
          <a:p>
            <a:pPr>
              <a:spcBef>
                <a:spcPts val="600"/>
              </a:spcBef>
            </a:pPr>
            <a:r>
              <a:rPr lang="en-US" sz="2800" dirty="0">
                <a:solidFill>
                  <a:schemeClr val="tx1"/>
                </a:solidFill>
                <a:cs typeface="Arial" panose="020B0604020202020204" pitchFamily="34" charset="0"/>
              </a:rPr>
              <a:t>Prayer is a privilege of the saved. </a:t>
            </a:r>
            <a:br>
              <a:rPr lang="en-US" sz="2800" dirty="0">
                <a:solidFill>
                  <a:schemeClr val="tx1"/>
                </a:solidFill>
                <a:cs typeface="Arial" panose="020B0604020202020204" pitchFamily="34" charset="0"/>
              </a:rPr>
            </a:br>
            <a:r>
              <a:rPr lang="en-US" sz="2800" dirty="0">
                <a:solidFill>
                  <a:schemeClr val="tx1"/>
                </a:solidFill>
                <a:cs typeface="Arial" panose="020B0604020202020204" pitchFamily="34" charset="0"/>
              </a:rPr>
              <a:t>Though God hears everything, it is Christians to whom He pays attention</a:t>
            </a:r>
          </a:p>
          <a:p>
            <a:pPr>
              <a:spcBef>
                <a:spcPts val="600"/>
              </a:spcBef>
            </a:pPr>
            <a:r>
              <a:rPr lang="en-US" sz="2800" dirty="0">
                <a:solidFill>
                  <a:schemeClr val="tx1"/>
                </a:solidFill>
                <a:cs typeface="Arial" panose="020B0604020202020204" pitchFamily="34" charset="0"/>
              </a:rPr>
              <a:t>1 Peter 3:12 – “… his ears are open …”</a:t>
            </a:r>
          </a:p>
          <a:p>
            <a:pPr>
              <a:spcBef>
                <a:spcPts val="600"/>
              </a:spcBef>
            </a:pPr>
            <a:r>
              <a:rPr lang="en-US" sz="2800" dirty="0">
                <a:solidFill>
                  <a:schemeClr val="tx1"/>
                </a:solidFill>
                <a:cs typeface="Arial" panose="020B0604020202020204" pitchFamily="34" charset="0"/>
              </a:rPr>
              <a:t>James 5:15-16 – “The prayer of a righteous person has great power …”</a:t>
            </a:r>
          </a:p>
          <a:p>
            <a:pPr>
              <a:spcBef>
                <a:spcPts val="600"/>
              </a:spcBef>
            </a:pPr>
            <a:r>
              <a:rPr lang="en-US" sz="2800" dirty="0">
                <a:solidFill>
                  <a:schemeClr val="tx1"/>
                </a:solidFill>
                <a:cs typeface="Arial" panose="020B0604020202020204" pitchFamily="34" charset="0"/>
              </a:rPr>
              <a:t>Psalms 145:18-19 – “… hears their cry and saves them”</a:t>
            </a:r>
          </a:p>
          <a:p>
            <a:pPr>
              <a:spcBef>
                <a:spcPts val="600"/>
              </a:spcBef>
            </a:pPr>
            <a:r>
              <a:rPr lang="en-US" sz="2800" dirty="0">
                <a:solidFill>
                  <a:schemeClr val="tx1"/>
                </a:solidFill>
                <a:cs typeface="Arial" panose="020B0604020202020204" pitchFamily="34" charset="0"/>
              </a:rPr>
              <a:t>I John 5:13-15 – “… if we ask anything according to his will he hears us”</a:t>
            </a:r>
          </a:p>
        </p:txBody>
      </p:sp>
      <p:sp>
        <p:nvSpPr>
          <p:cNvPr id="6" name="Title 1">
            <a:extLst>
              <a:ext uri="{FF2B5EF4-FFF2-40B4-BE49-F238E27FC236}">
                <a16:creationId xmlns:a16="http://schemas.microsoft.com/office/drawing/2014/main" id="{F0386DDB-6D90-CEF1-D959-F10BA8616290}"/>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546495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59095-A648-0086-8ED9-32AF314133A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A5C284-BEA5-1F61-1041-682CB138AFCA}"/>
              </a:ext>
            </a:extLst>
          </p:cNvPr>
          <p:cNvSpPr>
            <a:spLocks noGrp="1"/>
          </p:cNvSpPr>
          <p:nvPr>
            <p:ph idx="1"/>
          </p:nvPr>
        </p:nvSpPr>
        <p:spPr>
          <a:xfrm>
            <a:off x="1280160" y="1371600"/>
            <a:ext cx="7315200" cy="5103961"/>
          </a:xfrm>
        </p:spPr>
        <p:txBody>
          <a:bodyPr>
            <a:spAutoFit/>
          </a:bodyPr>
          <a:lstStyle/>
          <a:p>
            <a:pPr marL="0" indent="0">
              <a:buNone/>
            </a:pPr>
            <a:r>
              <a:rPr lang="en-US" sz="3200" b="1" dirty="0">
                <a:solidFill>
                  <a:schemeClr val="tx1"/>
                </a:solidFill>
                <a:cs typeface="Arial" panose="020B0604020202020204" pitchFamily="34" charset="0"/>
              </a:rPr>
              <a:t>He can use us</a:t>
            </a:r>
            <a:endParaRPr lang="en-US" sz="2800" b="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I Thessalonians 2:3-4 – “… to be entrusted with the gospel”</a:t>
            </a:r>
          </a:p>
          <a:p>
            <a:r>
              <a:rPr lang="en-US" sz="2800" dirty="0">
                <a:solidFill>
                  <a:schemeClr val="tx1"/>
                </a:solidFill>
                <a:cs typeface="Arial" panose="020B0604020202020204" pitchFamily="34" charset="0"/>
              </a:rPr>
              <a:t>Colossians 4:3 – “… declare the mystery of Christ”</a:t>
            </a:r>
          </a:p>
          <a:p>
            <a:r>
              <a:rPr lang="en-US" sz="2800" dirty="0">
                <a:solidFill>
                  <a:schemeClr val="tx1"/>
                </a:solidFill>
                <a:cs typeface="Arial" panose="020B0604020202020204" pitchFamily="34" charset="0"/>
              </a:rPr>
              <a:t>Acts 14:27 – “he had opened a door”</a:t>
            </a:r>
          </a:p>
          <a:p>
            <a:r>
              <a:rPr lang="en-US" sz="2800" dirty="0">
                <a:solidFill>
                  <a:schemeClr val="tx1"/>
                </a:solidFill>
                <a:cs typeface="Arial" panose="020B0604020202020204" pitchFamily="34" charset="0"/>
              </a:rPr>
              <a:t>cf. I Corinthians 10:31 – “Be imitators of me, as I am of Christ”</a:t>
            </a:r>
          </a:p>
          <a:p>
            <a:r>
              <a:rPr lang="en-US" sz="2800" dirty="0">
                <a:solidFill>
                  <a:schemeClr val="tx1"/>
                </a:solidFill>
                <a:cs typeface="Arial" panose="020B0604020202020204" pitchFamily="34" charset="0"/>
              </a:rPr>
              <a:t>Revelation 3:8 – “I have set before you an open door”</a:t>
            </a:r>
          </a:p>
        </p:txBody>
      </p:sp>
      <p:sp>
        <p:nvSpPr>
          <p:cNvPr id="6" name="Title 1">
            <a:extLst>
              <a:ext uri="{FF2B5EF4-FFF2-40B4-BE49-F238E27FC236}">
                <a16:creationId xmlns:a16="http://schemas.microsoft.com/office/drawing/2014/main" id="{7FF6FCB1-AD93-8A04-DBC0-1AD8D91EBE8E}"/>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4195498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1280160" y="612648"/>
            <a:ext cx="7019365" cy="707886"/>
          </a:xfrm>
        </p:spPr>
        <p:txBody>
          <a:bodyPr wrap="square">
            <a:spAutoFit/>
          </a:bodyPr>
          <a:lstStyle/>
          <a:p>
            <a:pPr algn="l"/>
            <a:r>
              <a:rPr lang="en-US" sz="40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4" name="Title 1">
            <a:extLst>
              <a:ext uri="{FF2B5EF4-FFF2-40B4-BE49-F238E27FC236}">
                <a16:creationId xmlns:a16="http://schemas.microsoft.com/office/drawing/2014/main" id="{B380F04D-4FC3-6E93-C39D-1B3BF509D17C}"/>
              </a:ext>
            </a:extLst>
          </p:cNvPr>
          <p:cNvSpPr>
            <a:spLocks noGrp="1"/>
          </p:cNvSpPr>
          <p:nvPr>
            <p:ph type="title"/>
          </p:nvPr>
        </p:nvSpPr>
        <p:spPr>
          <a:xfrm>
            <a:off x="1280160" y="612648"/>
            <a:ext cx="7019365" cy="707886"/>
          </a:xfrm>
        </p:spPr>
        <p:txBody>
          <a:bodyPr wrap="square">
            <a:spAutoFit/>
          </a:bodyPr>
          <a:lstStyle/>
          <a:p>
            <a:pPr algn="l"/>
            <a:r>
              <a:rPr lang="en-US" sz="40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4" name="Title 1">
            <a:extLst>
              <a:ext uri="{FF2B5EF4-FFF2-40B4-BE49-F238E27FC236}">
                <a16:creationId xmlns:a16="http://schemas.microsoft.com/office/drawing/2014/main" id="{C113533E-2313-0FDB-428C-8184320C4F5B}"/>
              </a:ext>
            </a:extLst>
          </p:cNvPr>
          <p:cNvSpPr>
            <a:spLocks noGrp="1"/>
          </p:cNvSpPr>
          <p:nvPr>
            <p:ph type="title"/>
          </p:nvPr>
        </p:nvSpPr>
        <p:spPr>
          <a:xfrm>
            <a:off x="1280160" y="612648"/>
            <a:ext cx="7019365" cy="707886"/>
          </a:xfrm>
        </p:spPr>
        <p:txBody>
          <a:bodyPr wrap="square">
            <a:spAutoFit/>
          </a:bodyPr>
          <a:lstStyle/>
          <a:p>
            <a:pPr algn="l"/>
            <a:r>
              <a:rPr lang="en-US" sz="40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F22EFC-7E9C-D8DF-59DC-7A99D4FB9FDD}"/>
              </a:ext>
            </a:extLst>
          </p:cNvPr>
          <p:cNvSpPr>
            <a:spLocks noGrp="1"/>
          </p:cNvSpPr>
          <p:nvPr>
            <p:ph idx="1"/>
          </p:nvPr>
        </p:nvSpPr>
        <p:spPr>
          <a:xfrm>
            <a:off x="1280160" y="1371600"/>
            <a:ext cx="7315200" cy="5345053"/>
          </a:xfrm>
        </p:spPr>
        <p:txBody>
          <a:bodyPr>
            <a:spAutoFit/>
          </a:bodyPr>
          <a:lstStyle/>
          <a:p>
            <a:r>
              <a:rPr lang="en-US" sz="2800" dirty="0">
                <a:solidFill>
                  <a:schemeClr val="tx1"/>
                </a:solidFill>
                <a:cs typeface="Arial" panose="020B0604020202020204" pitchFamily="34" charset="0"/>
              </a:rPr>
              <a:t>From </a:t>
            </a:r>
            <a:r>
              <a:rPr lang="en-US" sz="2800" b="1" dirty="0">
                <a:solidFill>
                  <a:schemeClr val="tx1"/>
                </a:solidFill>
                <a:cs typeface="Arial" panose="020B0604020202020204" pitchFamily="34" charset="0"/>
              </a:rPr>
              <a:t>II Samuel 22:17-28</a:t>
            </a:r>
            <a:r>
              <a:rPr lang="en-US" sz="2800" dirty="0">
                <a:solidFill>
                  <a:schemeClr val="tx1"/>
                </a:solidFill>
                <a:cs typeface="Arial" panose="020B0604020202020204" pitchFamily="34" charset="0"/>
              </a:rPr>
              <a:t> (cf. Psalms 18:16-27)</a:t>
            </a:r>
          </a:p>
          <a:p>
            <a:r>
              <a:rPr lang="en-US" sz="2800" dirty="0">
                <a:solidFill>
                  <a:schemeClr val="tx1"/>
                </a:solidFill>
                <a:cs typeface="Arial" panose="020B0604020202020204" pitchFamily="34" charset="0"/>
              </a:rPr>
              <a:t>“Delight” – one in whom God is pleased and in whom He takes pleasure.</a:t>
            </a:r>
          </a:p>
          <a:p>
            <a:r>
              <a:rPr lang="en-US" sz="2800" dirty="0">
                <a:solidFill>
                  <a:schemeClr val="tx1"/>
                </a:solidFill>
                <a:cs typeface="Arial" panose="020B0604020202020204" pitchFamily="34" charset="0"/>
              </a:rPr>
              <a:t>God delighting in us ought to be our goal.</a:t>
            </a:r>
          </a:p>
          <a:p>
            <a:r>
              <a:rPr lang="en-US" sz="2800" dirty="0">
                <a:solidFill>
                  <a:schemeClr val="tx1"/>
                </a:solidFill>
                <a:cs typeface="Arial" panose="020B0604020202020204" pitchFamily="34" charset="0"/>
              </a:rPr>
              <a:t>Noted a few examples of men in whom God delighted</a:t>
            </a:r>
          </a:p>
          <a:p>
            <a:r>
              <a:rPr lang="en-US" sz="2800" dirty="0">
                <a:solidFill>
                  <a:schemeClr val="tx1"/>
                </a:solidFill>
                <a:cs typeface="Arial" panose="020B0604020202020204" pitchFamily="34" charset="0"/>
              </a:rPr>
              <a:t>And how He responds to those in whom He delights</a:t>
            </a:r>
          </a:p>
        </p:txBody>
      </p:sp>
      <p:sp>
        <p:nvSpPr>
          <p:cNvPr id="6" name="Title 1">
            <a:extLst>
              <a:ext uri="{FF2B5EF4-FFF2-40B4-BE49-F238E27FC236}">
                <a16:creationId xmlns:a16="http://schemas.microsoft.com/office/drawing/2014/main" id="{E95ED812-38D9-D308-D2F8-652DA1784978}"/>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Previously</a:t>
            </a:r>
          </a:p>
        </p:txBody>
      </p:sp>
    </p:spTree>
    <p:extLst>
      <p:ext uri="{BB962C8B-B14F-4D97-AF65-F5344CB8AC3E}">
        <p14:creationId xmlns:p14="http://schemas.microsoft.com/office/powerpoint/2010/main" val="3194032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D0BE2-E891-11F8-0EA3-25BB1F87905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FF09A3-DBF6-4273-6006-C878F5EBF181}"/>
              </a:ext>
            </a:extLst>
          </p:cNvPr>
          <p:cNvSpPr>
            <a:spLocks noGrp="1" noChangeAspect="1"/>
          </p:cNvSpPr>
          <p:nvPr>
            <p:ph idx="1"/>
          </p:nvPr>
        </p:nvSpPr>
        <p:spPr>
          <a:xfrm>
            <a:off x="1280159" y="1371600"/>
            <a:ext cx="7551019" cy="5386090"/>
          </a:xfrm>
        </p:spPr>
        <p:txBody>
          <a:bodyPr wrap="square">
            <a:spAutoFit/>
          </a:bodyPr>
          <a:lstStyle/>
          <a:p>
            <a:pPr marL="0" indent="0">
              <a:spcBef>
                <a:spcPts val="0"/>
              </a:spcBef>
              <a:buNone/>
            </a:pPr>
            <a:r>
              <a:rPr lang="en-US" sz="2800" dirty="0">
                <a:solidFill>
                  <a:schemeClr val="tx1"/>
                </a:solidFill>
                <a:cs typeface="Arial" panose="020B0604020202020204" pitchFamily="34" charset="0"/>
              </a:rPr>
              <a:t>Qualities which prompted God’s delight.</a:t>
            </a:r>
            <a:br>
              <a:rPr lang="en-US" sz="2800" dirty="0">
                <a:solidFill>
                  <a:schemeClr val="tx1"/>
                </a:solidFill>
                <a:cs typeface="Arial" panose="020B0604020202020204" pitchFamily="34" charset="0"/>
              </a:rPr>
            </a:br>
            <a:r>
              <a:rPr lang="en-US" sz="2800" dirty="0">
                <a:solidFill>
                  <a:schemeClr val="tx1"/>
                </a:solidFill>
                <a:cs typeface="Arial" panose="020B0604020202020204" pitchFamily="34" charset="0"/>
              </a:rPr>
              <a:t> </a:t>
            </a:r>
            <a:r>
              <a:rPr lang="en-US" sz="3200" b="1" dirty="0">
                <a:solidFill>
                  <a:schemeClr val="tx1"/>
                </a:solidFill>
              </a:rPr>
              <a:t>Why?</a:t>
            </a:r>
            <a:endParaRPr lang="en-US" sz="2800" b="1" dirty="0">
              <a:solidFill>
                <a:schemeClr val="tx1"/>
              </a:solidFill>
            </a:endParaRPr>
          </a:p>
          <a:p>
            <a:pPr>
              <a:spcBef>
                <a:spcPts val="0"/>
              </a:spcBef>
            </a:pPr>
            <a:r>
              <a:rPr lang="en-US" sz="2800" dirty="0">
                <a:solidFill>
                  <a:schemeClr val="tx1"/>
                </a:solidFill>
              </a:rPr>
              <a:t>According to my righteousness</a:t>
            </a:r>
          </a:p>
          <a:p>
            <a:pPr>
              <a:spcBef>
                <a:spcPts val="0"/>
              </a:spcBef>
            </a:pPr>
            <a:r>
              <a:rPr lang="en-US" sz="2800" dirty="0">
                <a:solidFill>
                  <a:schemeClr val="tx1"/>
                </a:solidFill>
              </a:rPr>
              <a:t>According to the cleanness of my hands</a:t>
            </a:r>
          </a:p>
          <a:p>
            <a:pPr>
              <a:spcBef>
                <a:spcPts val="0"/>
              </a:spcBef>
            </a:pPr>
            <a:r>
              <a:rPr lang="en-US" sz="2800" dirty="0">
                <a:solidFill>
                  <a:schemeClr val="tx1"/>
                </a:solidFill>
              </a:rPr>
              <a:t>I have kept the ways of the Lord</a:t>
            </a:r>
          </a:p>
          <a:p>
            <a:pPr>
              <a:spcBef>
                <a:spcPts val="0"/>
              </a:spcBef>
            </a:pPr>
            <a:r>
              <a:rPr lang="en-US" sz="2800" dirty="0">
                <a:solidFill>
                  <a:schemeClr val="tx1"/>
                </a:solidFill>
              </a:rPr>
              <a:t>[I] have not wickedly departed</a:t>
            </a:r>
          </a:p>
          <a:p>
            <a:pPr>
              <a:spcBef>
                <a:spcPts val="0"/>
              </a:spcBef>
            </a:pPr>
            <a:r>
              <a:rPr lang="en-US" sz="2800" dirty="0">
                <a:solidFill>
                  <a:schemeClr val="tx1"/>
                </a:solidFill>
              </a:rPr>
              <a:t>I was blameless before him</a:t>
            </a:r>
          </a:p>
          <a:p>
            <a:pPr marL="0" indent="0">
              <a:spcBef>
                <a:spcPts val="0"/>
              </a:spcBef>
              <a:buNone/>
            </a:pPr>
            <a:r>
              <a:rPr lang="en-US" sz="3200" b="1" dirty="0">
                <a:solidFill>
                  <a:schemeClr val="tx1"/>
                </a:solidFill>
              </a:rPr>
              <a:t>Who?</a:t>
            </a:r>
            <a:endParaRPr lang="en-US" sz="2800" b="1" dirty="0">
              <a:solidFill>
                <a:schemeClr val="tx1"/>
              </a:solidFill>
            </a:endParaRPr>
          </a:p>
          <a:p>
            <a:pPr>
              <a:spcBef>
                <a:spcPts val="0"/>
              </a:spcBef>
            </a:pPr>
            <a:r>
              <a:rPr lang="en-US" sz="2800" dirty="0">
                <a:solidFill>
                  <a:schemeClr val="tx1"/>
                </a:solidFill>
              </a:rPr>
              <a:t>With the merciful you show yourself merciful</a:t>
            </a:r>
          </a:p>
          <a:p>
            <a:pPr>
              <a:spcBef>
                <a:spcPts val="0"/>
              </a:spcBef>
            </a:pPr>
            <a:r>
              <a:rPr lang="en-US" sz="2800" dirty="0">
                <a:solidFill>
                  <a:schemeClr val="tx1"/>
                </a:solidFill>
              </a:rPr>
              <a:t>With the purified you deal purely</a:t>
            </a:r>
          </a:p>
          <a:p>
            <a:pPr>
              <a:spcBef>
                <a:spcPts val="0"/>
              </a:spcBef>
            </a:pPr>
            <a:r>
              <a:rPr lang="en-US" sz="2800" dirty="0">
                <a:solidFill>
                  <a:schemeClr val="tx1"/>
                </a:solidFill>
              </a:rPr>
              <a:t>You save a humble people</a:t>
            </a:r>
            <a:endParaRPr lang="en-US" sz="2800" dirty="0">
              <a:solidFill>
                <a:schemeClr val="tx1"/>
              </a:solidFill>
              <a:cs typeface="Arial" panose="020B0604020202020204" pitchFamily="34" charset="0"/>
            </a:endParaRPr>
          </a:p>
        </p:txBody>
      </p:sp>
      <p:sp>
        <p:nvSpPr>
          <p:cNvPr id="6" name="Title 1">
            <a:extLst>
              <a:ext uri="{FF2B5EF4-FFF2-40B4-BE49-F238E27FC236}">
                <a16:creationId xmlns:a16="http://schemas.microsoft.com/office/drawing/2014/main" id="{5A44C340-B23A-700B-C8B5-B90A4CB766CD}"/>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Previously</a:t>
            </a:r>
          </a:p>
        </p:txBody>
      </p:sp>
    </p:spTree>
    <p:extLst>
      <p:ext uri="{BB962C8B-B14F-4D97-AF65-F5344CB8AC3E}">
        <p14:creationId xmlns:p14="http://schemas.microsoft.com/office/powerpoint/2010/main" val="679539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BC3E3-342A-6DBD-B84C-EA2D4A26A3D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07FA89-B9D1-D05D-C8A7-745948D414F6}"/>
              </a:ext>
            </a:extLst>
          </p:cNvPr>
          <p:cNvSpPr>
            <a:spLocks noGrp="1"/>
          </p:cNvSpPr>
          <p:nvPr>
            <p:ph idx="1"/>
          </p:nvPr>
        </p:nvSpPr>
        <p:spPr>
          <a:xfrm>
            <a:off x="1280158" y="1371600"/>
            <a:ext cx="7526957" cy="4832092"/>
          </a:xfrm>
        </p:spPr>
        <p:txBody>
          <a:bodyPr wrap="square">
            <a:spAutoFit/>
          </a:bodyPr>
          <a:lstStyle/>
          <a:p>
            <a:pPr>
              <a:spcBef>
                <a:spcPts val="0"/>
              </a:spcBef>
            </a:pPr>
            <a:r>
              <a:rPr lang="en-US" sz="2800" dirty="0">
                <a:solidFill>
                  <a:schemeClr val="tx1"/>
                </a:solidFill>
                <a:cs typeface="Arial" panose="020B0604020202020204" pitchFamily="34" charset="0"/>
              </a:rPr>
              <a:t>What God does for us today is different than during Biblical times when miracles and direct intervention were needed at times </a:t>
            </a:r>
          </a:p>
          <a:p>
            <a:pPr lvl="1">
              <a:spcBef>
                <a:spcPts val="0"/>
              </a:spcBef>
            </a:pPr>
            <a:r>
              <a:rPr lang="en-US" sz="2800" dirty="0">
                <a:solidFill>
                  <a:schemeClr val="tx1"/>
                </a:solidFill>
                <a:cs typeface="Arial" panose="020B0604020202020204" pitchFamily="34" charset="0"/>
              </a:rPr>
              <a:t>Hebrews 1:1-2 – “but in these last days …”</a:t>
            </a:r>
          </a:p>
          <a:p>
            <a:pPr>
              <a:spcBef>
                <a:spcPts val="0"/>
              </a:spcBef>
            </a:pPr>
            <a:r>
              <a:rPr lang="en-US" sz="2800" dirty="0">
                <a:solidFill>
                  <a:schemeClr val="tx1"/>
                </a:solidFill>
                <a:cs typeface="Arial" panose="020B0604020202020204" pitchFamily="34" charset="0"/>
              </a:rPr>
              <a:t>Anything He does today is related to our spiritual relationship with Him and/or providentially provided.</a:t>
            </a:r>
          </a:p>
          <a:p>
            <a:pPr lvl="1">
              <a:spcBef>
                <a:spcPts val="0"/>
              </a:spcBef>
            </a:pPr>
            <a:r>
              <a:rPr lang="en-US" sz="2800" dirty="0">
                <a:solidFill>
                  <a:schemeClr val="tx1"/>
                </a:solidFill>
                <a:cs typeface="Arial" panose="020B0604020202020204" pitchFamily="34" charset="0"/>
              </a:rPr>
              <a:t>cf. 1 Corinthians 13:8-13 – “</a:t>
            </a:r>
            <a:r>
              <a:rPr lang="en-US" sz="2800" dirty="0"/>
              <a:t>when the perfect comes</a:t>
            </a:r>
            <a:endParaRPr lang="en-US" sz="2800" dirty="0">
              <a:solidFill>
                <a:schemeClr val="tx1"/>
              </a:solidFill>
              <a:cs typeface="Arial" panose="020B0604020202020204" pitchFamily="34" charset="0"/>
            </a:endParaRPr>
          </a:p>
        </p:txBody>
      </p:sp>
      <p:sp>
        <p:nvSpPr>
          <p:cNvPr id="6" name="Title 1">
            <a:extLst>
              <a:ext uri="{FF2B5EF4-FFF2-40B4-BE49-F238E27FC236}">
                <a16:creationId xmlns:a16="http://schemas.microsoft.com/office/drawing/2014/main" id="{5A1FAC8A-5CBB-39B0-967C-AD4213F4290E}"/>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2297282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3F13B-1BAC-CCCE-A112-33FB21026E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0A5E45-1B35-1D81-6E9A-8C01CAF8A74A}"/>
              </a:ext>
            </a:extLst>
          </p:cNvPr>
          <p:cNvSpPr>
            <a:spLocks noGrp="1"/>
          </p:cNvSpPr>
          <p:nvPr>
            <p:ph idx="1"/>
          </p:nvPr>
        </p:nvSpPr>
        <p:spPr>
          <a:xfrm>
            <a:off x="1280159" y="1371600"/>
            <a:ext cx="7315200" cy="5360442"/>
          </a:xfrm>
        </p:spPr>
        <p:txBody>
          <a:bodyPr wrap="square">
            <a:spAutoFit/>
          </a:bodyPr>
          <a:lstStyle/>
          <a:p>
            <a:pPr marL="0" indent="0">
              <a:buNone/>
            </a:pPr>
            <a:r>
              <a:rPr lang="en-US" sz="3200" b="1" dirty="0">
                <a:solidFill>
                  <a:schemeClr val="tx1"/>
                </a:solidFill>
                <a:cs typeface="Arial" panose="020B0604020202020204" pitchFamily="34" charset="0"/>
              </a:rPr>
              <a:t>He draws near to us</a:t>
            </a:r>
            <a:endParaRPr lang="en-US" sz="2800" b="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But we must first draw near to Him</a:t>
            </a:r>
          </a:p>
          <a:p>
            <a:pPr lvl="1"/>
            <a:r>
              <a:rPr lang="en-US" sz="2800" dirty="0">
                <a:solidFill>
                  <a:schemeClr val="tx1"/>
                </a:solidFill>
                <a:cs typeface="Arial" panose="020B0604020202020204" pitchFamily="34" charset="0"/>
              </a:rPr>
              <a:t>James 4:7-10 – “he will draw near to you”</a:t>
            </a:r>
          </a:p>
          <a:p>
            <a:r>
              <a:rPr lang="en-US" sz="2800" dirty="0">
                <a:solidFill>
                  <a:schemeClr val="tx1"/>
                </a:solidFill>
                <a:cs typeface="Arial" panose="020B0604020202020204" pitchFamily="34" charset="0"/>
              </a:rPr>
              <a:t>I John 3:1 – “… called children of God”</a:t>
            </a:r>
          </a:p>
          <a:p>
            <a:r>
              <a:rPr lang="en-US" sz="2800" dirty="0">
                <a:solidFill>
                  <a:schemeClr val="tx1"/>
                </a:solidFill>
                <a:cs typeface="Arial" panose="020B0604020202020204" pitchFamily="34" charset="0"/>
              </a:rPr>
              <a:t>I John 1:7 – “we have fellowship …”</a:t>
            </a:r>
          </a:p>
          <a:p>
            <a:r>
              <a:rPr lang="en-US" sz="2800" dirty="0">
                <a:solidFill>
                  <a:schemeClr val="tx1"/>
                </a:solidFill>
                <a:cs typeface="Arial" panose="020B0604020202020204" pitchFamily="34" charset="0"/>
              </a:rPr>
              <a:t>Psalms 145:18 – “The Lord is near to all who call on him”</a:t>
            </a:r>
          </a:p>
          <a:p>
            <a:r>
              <a:rPr lang="en-US" sz="2800" dirty="0">
                <a:solidFill>
                  <a:schemeClr val="tx1"/>
                </a:solidFill>
                <a:cs typeface="Arial" panose="020B0604020202020204" pitchFamily="34" charset="0"/>
              </a:rPr>
              <a:t>Revelation 3:20 – “I will come in to him”</a:t>
            </a:r>
          </a:p>
          <a:p>
            <a:r>
              <a:rPr lang="en-US" sz="2800" dirty="0">
                <a:solidFill>
                  <a:schemeClr val="tx1"/>
                </a:solidFill>
                <a:cs typeface="Arial" panose="020B0604020202020204" pitchFamily="34" charset="0"/>
              </a:rPr>
              <a:t>Hebrews 10:22-23 – “let us draw near”</a:t>
            </a:r>
          </a:p>
        </p:txBody>
      </p:sp>
      <p:sp>
        <p:nvSpPr>
          <p:cNvPr id="6" name="Title 1">
            <a:extLst>
              <a:ext uri="{FF2B5EF4-FFF2-40B4-BE49-F238E27FC236}">
                <a16:creationId xmlns:a16="http://schemas.microsoft.com/office/drawing/2014/main" id="{21A61D7F-4A30-8A78-F95B-4A2BA0FEC86F}"/>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3986008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817CB-C0D7-B305-57F8-2E18BDAE8B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00F5BC-E6E8-BE71-A1E8-26F58611357B}"/>
              </a:ext>
            </a:extLst>
          </p:cNvPr>
          <p:cNvSpPr>
            <a:spLocks noGrp="1"/>
          </p:cNvSpPr>
          <p:nvPr>
            <p:ph idx="1"/>
          </p:nvPr>
        </p:nvSpPr>
        <p:spPr>
          <a:xfrm>
            <a:off x="1280160" y="1371600"/>
            <a:ext cx="7315200" cy="4113947"/>
          </a:xfrm>
        </p:spPr>
        <p:txBody>
          <a:bodyPr>
            <a:spAutoFit/>
          </a:bodyPr>
          <a:lstStyle/>
          <a:p>
            <a:pPr marL="0" indent="0">
              <a:buNone/>
            </a:pPr>
            <a:r>
              <a:rPr lang="en-US" sz="3200" b="1" dirty="0">
                <a:solidFill>
                  <a:schemeClr val="tx1"/>
                </a:solidFill>
                <a:cs typeface="Arial" panose="020B0604020202020204" pitchFamily="34" charset="0"/>
              </a:rPr>
              <a:t>He strengthens us</a:t>
            </a:r>
            <a:endParaRPr lang="en-US" sz="2800" b="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Not physical strength, but spiritual</a:t>
            </a:r>
          </a:p>
          <a:p>
            <a:r>
              <a:rPr lang="en-US" sz="2800" dirty="0">
                <a:solidFill>
                  <a:schemeClr val="tx1"/>
                </a:solidFill>
                <a:cs typeface="Arial" panose="020B0604020202020204" pitchFamily="34" charset="0"/>
              </a:rPr>
              <a:t>II Samuel 22:20 – “… into a broad place” (i.e. – stability)</a:t>
            </a:r>
          </a:p>
          <a:p>
            <a:r>
              <a:rPr lang="en-US" sz="2800" dirty="0">
                <a:solidFill>
                  <a:schemeClr val="tx1"/>
                </a:solidFill>
                <a:cs typeface="Arial" panose="020B0604020202020204" pitchFamily="34" charset="0"/>
              </a:rPr>
              <a:t>Psalms 1:1-3 – “… like a tree planted by streams of water …”</a:t>
            </a:r>
          </a:p>
          <a:p>
            <a:r>
              <a:rPr lang="en-US" sz="2800" dirty="0">
                <a:solidFill>
                  <a:schemeClr val="tx1"/>
                </a:solidFill>
                <a:cs typeface="Arial" panose="020B0604020202020204" pitchFamily="34" charset="0"/>
              </a:rPr>
              <a:t>Philippians 4:13 – “I can do all things through him who strengthens me”</a:t>
            </a:r>
          </a:p>
        </p:txBody>
      </p:sp>
      <p:sp>
        <p:nvSpPr>
          <p:cNvPr id="6" name="Title 1">
            <a:extLst>
              <a:ext uri="{FF2B5EF4-FFF2-40B4-BE49-F238E27FC236}">
                <a16:creationId xmlns:a16="http://schemas.microsoft.com/office/drawing/2014/main" id="{9EAC826D-AB2D-6B2C-B84E-AA67A84FA2DE}"/>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209356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4F836-413A-30AB-1474-6D177FE637E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1835B4-657A-02B8-7915-B763B3B462A3}"/>
              </a:ext>
            </a:extLst>
          </p:cNvPr>
          <p:cNvSpPr>
            <a:spLocks noGrp="1"/>
          </p:cNvSpPr>
          <p:nvPr>
            <p:ph idx="1"/>
          </p:nvPr>
        </p:nvSpPr>
        <p:spPr>
          <a:xfrm>
            <a:off x="1280159" y="1371600"/>
            <a:ext cx="7683367" cy="4113947"/>
          </a:xfrm>
        </p:spPr>
        <p:txBody>
          <a:bodyPr wrap="square">
            <a:spAutoFit/>
          </a:bodyPr>
          <a:lstStyle/>
          <a:p>
            <a:pPr marL="0" indent="0">
              <a:buNone/>
            </a:pPr>
            <a:r>
              <a:rPr lang="en-US" sz="3200" b="1" dirty="0">
                <a:solidFill>
                  <a:schemeClr val="tx1"/>
                </a:solidFill>
                <a:cs typeface="Arial" panose="020B0604020202020204" pitchFamily="34" charset="0"/>
              </a:rPr>
              <a:t>He strengthens us</a:t>
            </a:r>
            <a:endParaRPr lang="en-US" sz="2800" b="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This is about our resolve (i.e. – dedication) </a:t>
            </a:r>
          </a:p>
          <a:p>
            <a:r>
              <a:rPr lang="en-US" sz="2800" dirty="0">
                <a:solidFill>
                  <a:schemeClr val="tx1"/>
                </a:solidFill>
                <a:cs typeface="Arial" panose="020B0604020202020204" pitchFamily="34" charset="0"/>
              </a:rPr>
              <a:t>II Timothy 4:17-18 – “… that through me the message might be fully proclaimed”</a:t>
            </a:r>
          </a:p>
          <a:p>
            <a:r>
              <a:rPr lang="en-US" sz="2800" dirty="0">
                <a:solidFill>
                  <a:schemeClr val="tx1"/>
                </a:solidFill>
                <a:cs typeface="Arial" panose="020B0604020202020204" pitchFamily="34" charset="0"/>
              </a:rPr>
              <a:t>II Corinthians 12:10 – “… when I am weak, then I am strong”</a:t>
            </a:r>
          </a:p>
          <a:p>
            <a:r>
              <a:rPr lang="en-US" sz="2800" dirty="0">
                <a:solidFill>
                  <a:schemeClr val="tx1"/>
                </a:solidFill>
                <a:cs typeface="Arial" panose="020B0604020202020204" pitchFamily="34" charset="0"/>
              </a:rPr>
              <a:t>cf. I Corinthians 10:13 – “… provide the way of escape”</a:t>
            </a:r>
          </a:p>
        </p:txBody>
      </p:sp>
      <p:sp>
        <p:nvSpPr>
          <p:cNvPr id="6" name="Title 1">
            <a:extLst>
              <a:ext uri="{FF2B5EF4-FFF2-40B4-BE49-F238E27FC236}">
                <a16:creationId xmlns:a16="http://schemas.microsoft.com/office/drawing/2014/main" id="{0BB5381D-458A-9A25-30F9-01BA2E968575}"/>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38497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C7F2E-09E6-3EC6-3C7B-FE685B4B31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517A80-17D5-0F82-D53A-68E516FF8DDC}"/>
              </a:ext>
            </a:extLst>
          </p:cNvPr>
          <p:cNvSpPr>
            <a:spLocks noGrp="1"/>
          </p:cNvSpPr>
          <p:nvPr>
            <p:ph idx="1"/>
          </p:nvPr>
        </p:nvSpPr>
        <p:spPr>
          <a:xfrm>
            <a:off x="1280160" y="1371600"/>
            <a:ext cx="7315200" cy="5432256"/>
          </a:xfrm>
        </p:spPr>
        <p:txBody>
          <a:bodyPr>
            <a:spAutoFit/>
          </a:bodyPr>
          <a:lstStyle/>
          <a:p>
            <a:pPr marL="0" indent="0">
              <a:spcBef>
                <a:spcPts val="0"/>
              </a:spcBef>
              <a:spcAft>
                <a:spcPts val="600"/>
              </a:spcAft>
              <a:buNone/>
            </a:pPr>
            <a:r>
              <a:rPr lang="en-US" sz="3200" b="1" dirty="0">
                <a:solidFill>
                  <a:schemeClr val="tx1"/>
                </a:solidFill>
                <a:cs typeface="Arial" panose="020B0604020202020204" pitchFamily="34" charset="0"/>
              </a:rPr>
              <a:t>He protects us</a:t>
            </a:r>
            <a:endParaRPr lang="en-US" sz="2800" b="1" dirty="0">
              <a:solidFill>
                <a:schemeClr val="tx1"/>
              </a:solidFill>
              <a:cs typeface="Arial" panose="020B0604020202020204" pitchFamily="34" charset="0"/>
            </a:endParaRPr>
          </a:p>
          <a:p>
            <a:pPr>
              <a:spcBef>
                <a:spcPts val="0"/>
              </a:spcBef>
              <a:spcAft>
                <a:spcPts val="600"/>
              </a:spcAft>
            </a:pPr>
            <a:r>
              <a:rPr lang="en-US" sz="2800" dirty="0">
                <a:solidFill>
                  <a:schemeClr val="tx1"/>
                </a:solidFill>
                <a:cs typeface="Arial" panose="020B0604020202020204" pitchFamily="34" charset="0"/>
              </a:rPr>
              <a:t>God, as a loving father, protects us, his family</a:t>
            </a:r>
          </a:p>
          <a:p>
            <a:pPr>
              <a:spcBef>
                <a:spcPts val="0"/>
              </a:spcBef>
              <a:spcAft>
                <a:spcPts val="600"/>
              </a:spcAft>
            </a:pPr>
            <a:r>
              <a:rPr lang="en-US" sz="2800" dirty="0">
                <a:solidFill>
                  <a:schemeClr val="tx1"/>
                </a:solidFill>
                <a:cs typeface="Arial" panose="020B0604020202020204" pitchFamily="34" charset="0"/>
              </a:rPr>
              <a:t>II Thessalonians 3:3 – “… guard you against the evil one”</a:t>
            </a:r>
          </a:p>
          <a:p>
            <a:pPr>
              <a:spcBef>
                <a:spcPts val="0"/>
              </a:spcBef>
              <a:spcAft>
                <a:spcPts val="600"/>
              </a:spcAft>
            </a:pPr>
            <a:r>
              <a:rPr lang="en-US" sz="2800" dirty="0">
                <a:solidFill>
                  <a:schemeClr val="tx1"/>
                </a:solidFill>
                <a:cs typeface="Arial" panose="020B0604020202020204" pitchFamily="34" charset="0"/>
              </a:rPr>
              <a:t>I John 4:1-6 – “you are from God …”</a:t>
            </a:r>
          </a:p>
          <a:p>
            <a:pPr>
              <a:spcBef>
                <a:spcPts val="0"/>
              </a:spcBef>
              <a:spcAft>
                <a:spcPts val="600"/>
              </a:spcAft>
            </a:pPr>
            <a:r>
              <a:rPr lang="en-US" sz="2800" dirty="0">
                <a:solidFill>
                  <a:schemeClr val="tx1"/>
                </a:solidFill>
                <a:cs typeface="Arial" panose="020B0604020202020204" pitchFamily="34" charset="0"/>
              </a:rPr>
              <a:t>Romans 8:31-39 – “… we are more than conquerors …”</a:t>
            </a:r>
          </a:p>
          <a:p>
            <a:pPr>
              <a:spcBef>
                <a:spcPts val="0"/>
              </a:spcBef>
              <a:spcAft>
                <a:spcPts val="600"/>
              </a:spcAft>
            </a:pPr>
            <a:r>
              <a:rPr lang="en-US" sz="2800" dirty="0">
                <a:solidFill>
                  <a:schemeClr val="tx1"/>
                </a:solidFill>
                <a:cs typeface="Arial" panose="020B0604020202020204" pitchFamily="34" charset="0"/>
              </a:rPr>
              <a:t>II Peter 2:4-9 – “… rescue the godly …”</a:t>
            </a:r>
          </a:p>
          <a:p>
            <a:pPr>
              <a:spcBef>
                <a:spcPts val="0"/>
              </a:spcBef>
              <a:spcAft>
                <a:spcPts val="600"/>
              </a:spcAft>
            </a:pPr>
            <a:r>
              <a:rPr lang="en-US" sz="2800" dirty="0">
                <a:solidFill>
                  <a:schemeClr val="tx1"/>
                </a:solidFill>
                <a:cs typeface="Arial" panose="020B0604020202020204" pitchFamily="34" charset="0"/>
              </a:rPr>
              <a:t>Galatians 1:3-4 – “… to deliver us …”</a:t>
            </a:r>
          </a:p>
          <a:p>
            <a:pPr>
              <a:spcBef>
                <a:spcPts val="0"/>
              </a:spcBef>
              <a:spcAft>
                <a:spcPts val="600"/>
              </a:spcAft>
            </a:pPr>
            <a:r>
              <a:rPr lang="en-US" sz="2800" dirty="0">
                <a:solidFill>
                  <a:schemeClr val="tx1"/>
                </a:solidFill>
                <a:cs typeface="Arial" panose="020B0604020202020204" pitchFamily="34" charset="0"/>
              </a:rPr>
              <a:t>Matthew 6:13 – “… deliver us from evil”</a:t>
            </a:r>
          </a:p>
        </p:txBody>
      </p:sp>
      <p:sp>
        <p:nvSpPr>
          <p:cNvPr id="6" name="Title 1">
            <a:extLst>
              <a:ext uri="{FF2B5EF4-FFF2-40B4-BE49-F238E27FC236}">
                <a16:creationId xmlns:a16="http://schemas.microsoft.com/office/drawing/2014/main" id="{EAC81F50-370E-7C4F-BEEC-B690ECD26EFB}"/>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162498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5889A-2F75-2486-A0DC-A147B1279D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90B363-51F1-EA03-E275-3AB97F282E4E}"/>
              </a:ext>
            </a:extLst>
          </p:cNvPr>
          <p:cNvSpPr>
            <a:spLocks noGrp="1"/>
          </p:cNvSpPr>
          <p:nvPr>
            <p:ph idx="1"/>
          </p:nvPr>
        </p:nvSpPr>
        <p:spPr>
          <a:xfrm>
            <a:off x="1280159" y="1371600"/>
            <a:ext cx="7707430" cy="3123932"/>
          </a:xfrm>
        </p:spPr>
        <p:txBody>
          <a:bodyPr wrap="square">
            <a:spAutoFit/>
          </a:bodyPr>
          <a:lstStyle/>
          <a:p>
            <a:pPr marL="0" indent="0">
              <a:spcBef>
                <a:spcPts val="600"/>
              </a:spcBef>
              <a:buNone/>
            </a:pPr>
            <a:r>
              <a:rPr lang="en-US" sz="3200" b="1" dirty="0">
                <a:solidFill>
                  <a:schemeClr val="tx1"/>
                </a:solidFill>
                <a:cs typeface="Arial" panose="020B0604020202020204" pitchFamily="34" charset="0"/>
              </a:rPr>
              <a:t>He gives us peace</a:t>
            </a:r>
            <a:endParaRPr lang="en-US" sz="2800" b="1" dirty="0">
              <a:solidFill>
                <a:schemeClr val="tx1"/>
              </a:solidFill>
              <a:cs typeface="Arial" panose="020B0604020202020204" pitchFamily="34" charset="0"/>
            </a:endParaRPr>
          </a:p>
          <a:p>
            <a:pPr>
              <a:spcBef>
                <a:spcPts val="600"/>
              </a:spcBef>
            </a:pPr>
            <a:r>
              <a:rPr lang="en-US" sz="2800" dirty="0">
                <a:solidFill>
                  <a:schemeClr val="tx1"/>
                </a:solidFill>
                <a:cs typeface="Arial" panose="020B0604020202020204" pitchFamily="34" charset="0"/>
              </a:rPr>
              <a:t>Philippians 4:6-7 – “… guard your hearts”</a:t>
            </a:r>
          </a:p>
          <a:p>
            <a:pPr>
              <a:spcBef>
                <a:spcPts val="600"/>
              </a:spcBef>
            </a:pPr>
            <a:r>
              <a:rPr lang="en-US" sz="2800" dirty="0">
                <a:solidFill>
                  <a:schemeClr val="tx1"/>
                </a:solidFill>
                <a:cs typeface="Arial" panose="020B0604020202020204" pitchFamily="34" charset="0"/>
              </a:rPr>
              <a:t>Psalms 119:165 – “Great peace …”</a:t>
            </a:r>
            <a:endParaRPr lang="en-US" sz="2800" dirty="0">
              <a:solidFill>
                <a:schemeClr val="tx1"/>
              </a:solidFill>
              <a:effectLst/>
              <a:cs typeface="Arial" panose="020B0604020202020204" pitchFamily="34" charset="0"/>
            </a:endParaRPr>
          </a:p>
          <a:p>
            <a:pPr>
              <a:spcBef>
                <a:spcPts val="600"/>
              </a:spcBef>
            </a:pPr>
            <a:r>
              <a:rPr lang="en-US" sz="2800" dirty="0">
                <a:solidFill>
                  <a:schemeClr val="tx1"/>
                </a:solidFill>
                <a:cs typeface="Arial" panose="020B0604020202020204" pitchFamily="34" charset="0"/>
              </a:rPr>
              <a:t>Colossians 1:21-23 – “present you holy… ”</a:t>
            </a:r>
          </a:p>
          <a:p>
            <a:pPr>
              <a:spcBef>
                <a:spcPts val="600"/>
              </a:spcBef>
            </a:pPr>
            <a:r>
              <a:rPr lang="en-US" sz="2800" dirty="0">
                <a:solidFill>
                  <a:schemeClr val="tx1"/>
                </a:solidFill>
                <a:cs typeface="Arial" panose="020B0604020202020204" pitchFamily="34" charset="0"/>
              </a:rPr>
              <a:t>Proverbs 16:7 – “to be at peace with him”</a:t>
            </a:r>
          </a:p>
          <a:p>
            <a:pPr>
              <a:spcBef>
                <a:spcPts val="600"/>
              </a:spcBef>
            </a:pPr>
            <a:r>
              <a:rPr lang="en-US" sz="2800" dirty="0">
                <a:solidFill>
                  <a:schemeClr val="tx1"/>
                </a:solidFill>
                <a:cs typeface="Arial" panose="020B0604020202020204" pitchFamily="34" charset="0"/>
              </a:rPr>
              <a:t>Romans 12:18 – “live peaceably with all”</a:t>
            </a:r>
          </a:p>
        </p:txBody>
      </p:sp>
      <p:sp>
        <p:nvSpPr>
          <p:cNvPr id="6" name="Title 1">
            <a:extLst>
              <a:ext uri="{FF2B5EF4-FFF2-40B4-BE49-F238E27FC236}">
                <a16:creationId xmlns:a16="http://schemas.microsoft.com/office/drawing/2014/main" id="{87097344-D79A-4F5D-6B44-46E986BAD64D}"/>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Whe</a:t>
            </a:r>
            <a:r>
              <a:rPr lang="en-US" sz="4000" b="1" dirty="0">
                <a:solidFill>
                  <a:schemeClr val="tx1"/>
                </a:solidFill>
              </a:rPr>
              <a:t>n God Delights In Us</a:t>
            </a:r>
            <a:endParaRPr lang="en-US" sz="4000" b="1" cap="none" dirty="0">
              <a:solidFill>
                <a:schemeClr val="tx1"/>
              </a:solidFill>
              <a:effectLst/>
            </a:endParaRPr>
          </a:p>
        </p:txBody>
      </p:sp>
    </p:spTree>
    <p:extLst>
      <p:ext uri="{BB962C8B-B14F-4D97-AF65-F5344CB8AC3E}">
        <p14:creationId xmlns:p14="http://schemas.microsoft.com/office/powerpoint/2010/main" val="629266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2604</TotalTime>
  <Words>4926</Words>
  <Application>Microsoft Office PowerPoint</Application>
  <PresentationFormat>On-screen Show (4:3)</PresentationFormat>
  <Paragraphs>263</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Century Gothic</vt:lpstr>
      <vt:lpstr>Wingdings 3</vt:lpstr>
      <vt:lpstr>Wisp</vt:lpstr>
      <vt:lpstr>In Whom Does God Delight? (Part 3)</vt:lpstr>
      <vt:lpstr>Previously</vt:lpstr>
      <vt:lpstr>Previously</vt:lpstr>
      <vt:lpstr>When God Delights In Us</vt:lpstr>
      <vt:lpstr>When God Delights In Us</vt:lpstr>
      <vt:lpstr>When God Delights In Us</vt:lpstr>
      <vt:lpstr>When God Delights In Us</vt:lpstr>
      <vt:lpstr>When God Delights In Us</vt:lpstr>
      <vt:lpstr>When God Delights In Us</vt:lpstr>
      <vt:lpstr>When God Delights In Us</vt:lpstr>
      <vt:lpstr>When God Delights In Us</vt:lpstr>
      <vt:lpstr>When God Delights In Us</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Whom Does God Delight? (Part 3)</dc:title>
  <dc:creator>Richard Lidh; Tom Thornhill</dc:creator>
  <cp:lastModifiedBy>Richard Lidh</cp:lastModifiedBy>
  <cp:revision>14</cp:revision>
  <cp:lastPrinted>2025-09-06T18:37:06Z</cp:lastPrinted>
  <dcterms:created xsi:type="dcterms:W3CDTF">2025-07-19T00:20:27Z</dcterms:created>
  <dcterms:modified xsi:type="dcterms:W3CDTF">2025-09-13T15:20:51Z</dcterms:modified>
</cp:coreProperties>
</file>